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335" r:id="rId5"/>
    <p:sldId id="263" r:id="rId6"/>
    <p:sldId id="262" r:id="rId7"/>
    <p:sldId id="323" r:id="rId8"/>
    <p:sldId id="336" r:id="rId9"/>
    <p:sldId id="337" r:id="rId10"/>
    <p:sldId id="324" r:id="rId11"/>
    <p:sldId id="481" r:id="rId12"/>
    <p:sldId id="273" r:id="rId13"/>
    <p:sldId id="342" r:id="rId14"/>
    <p:sldId id="343" r:id="rId15"/>
    <p:sldId id="344" r:id="rId16"/>
    <p:sldId id="345" r:id="rId17"/>
    <p:sldId id="275" r:id="rId18"/>
    <p:sldId id="276" r:id="rId19"/>
    <p:sldId id="346" r:id="rId20"/>
    <p:sldId id="281" r:id="rId21"/>
    <p:sldId id="480" r:id="rId22"/>
    <p:sldId id="322" r:id="rId23"/>
    <p:sldId id="329" r:id="rId24"/>
    <p:sldId id="478" r:id="rId25"/>
    <p:sldId id="353" r:id="rId26"/>
    <p:sldId id="482" r:id="rId27"/>
    <p:sldId id="354" r:id="rId28"/>
    <p:sldId id="355" r:id="rId29"/>
    <p:sldId id="316" r:id="rId30"/>
    <p:sldId id="338" r:id="rId31"/>
    <p:sldId id="356" r:id="rId32"/>
    <p:sldId id="479" r:id="rId33"/>
    <p:sldId id="339" r:id="rId34"/>
    <p:sldId id="340" r:id="rId35"/>
    <p:sldId id="321" r:id="rId36"/>
    <p:sldId id="35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B4172C1D-7990-2012-66EB-C077C9C1CF0A}" name="Collins, K R (KC) PO1 USN NAVRESPRODEVCEN LA (USA)" initials="C(" userId="S::karen.r.collins4.mil@us.navy.mil::47aadf89-4291-4efb-8cce-4b07687a5e6b" providerId="AD"/>
  <p188:author id="{48BBD651-3C36-6992-3FB2-0621D4349A76}" name="Gardner, Steven L PO1 USN NSSATC HQ (USA)" initials="SG" userId="S::steven.l.gardner16.mil@us.navy.mil::d40a2193-434a-4150-aa78-8e58895ac27f" providerId="AD"/>
  <p188:author id="{C2695ECE-25D1-BD04-F57E-198AE06FDB87}" name="Edmonston, Douglas A SCPO USN CBC GULFPORT MS (USA)" initials="E(" userId="S::douglas.a.edmonston.mil@us.navy.mil::af5b9239-1866-4b1f-a601-d58887d3075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9" d="100"/>
          <a:sy n="149" d="100"/>
        </p:scale>
        <p:origin x="29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DB4D-0AA0-4AB1-8314-363590B73539}"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1ADCF-32D8-418E-BB9E-77375191B9AF}" type="slidenum">
              <a:rPr lang="en-US" smtClean="0"/>
              <a:t>‹#›</a:t>
            </a:fld>
            <a:endParaRPr lang="en-US"/>
          </a:p>
        </p:txBody>
      </p:sp>
    </p:spTree>
    <p:extLst>
      <p:ext uri="{BB962C8B-B14F-4D97-AF65-F5344CB8AC3E}">
        <p14:creationId xmlns:p14="http://schemas.microsoft.com/office/powerpoint/2010/main" val="13548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Required: 70 min</a:t>
            </a:r>
          </a:p>
          <a:p>
            <a:r>
              <a:rPr lang="en-US" b="1" dirty="0">
                <a:latin typeface="Tahoma"/>
                <a:ea typeface="Tahoma"/>
                <a:cs typeface="Tahoma"/>
              </a:rPr>
              <a:t>FACILITATOR GUIDE:</a:t>
            </a:r>
            <a:endParaRPr lang="en-US" b="1" dirty="0"/>
          </a:p>
          <a:p>
            <a:r>
              <a:rPr lang="en-US" dirty="0">
                <a:latin typeface="Tahoma"/>
                <a:ea typeface="Tahoma"/>
                <a:cs typeface="Tahoma"/>
              </a:rPr>
              <a:t>As a CDT member, you may be asked to assist the ESO for advancement related questions within you dept/division. This lesson will help you in counseling Sailors regarding advancement opportunities.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722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pPr marL="171450" indent="-171450">
              <a:buFont typeface="Wingdings" panose="05000000000000000000" pitchFamily="2" charset="2"/>
              <a:buChar char="§"/>
            </a:pPr>
            <a:r>
              <a:rPr lang="en-US">
                <a:latin typeface="Tahoma"/>
                <a:ea typeface="Tahoma"/>
                <a:cs typeface="Tahoma"/>
              </a:rPr>
              <a:t>This slide shows the max possible points</a:t>
            </a:r>
            <a:r>
              <a:rPr lang="en-US" baseline="0">
                <a:latin typeface="Tahoma"/>
                <a:ea typeface="Tahoma"/>
                <a:cs typeface="Tahoma"/>
              </a:rPr>
              <a:t> </a:t>
            </a:r>
            <a:r>
              <a:rPr lang="en-US">
                <a:latin typeface="Tahoma"/>
                <a:ea typeface="Tahoma"/>
                <a:cs typeface="Tahoma"/>
              </a:rPr>
              <a:t>E5 candidates receive for each category.</a:t>
            </a:r>
            <a:endParaRPr lang="en-US">
              <a:solidFill>
                <a:srgbClr val="000000"/>
              </a:solidFill>
              <a:latin typeface="Tahoma"/>
              <a:ea typeface="Tahoma"/>
              <a:cs typeface="Tahoma"/>
            </a:endParaRPr>
          </a:p>
          <a:p>
            <a:pPr marL="171450" indent="-171450">
              <a:buFont typeface="Wingdings" panose="05000000000000000000" pitchFamily="2" charset="2"/>
              <a:buChar char="§"/>
            </a:pPr>
            <a:endParaRPr lang="en-US">
              <a:solidFill>
                <a:srgbClr val="A5A5A5"/>
              </a:solidFill>
              <a:latin typeface="Tahoma"/>
              <a:cs typeface="Tahoma"/>
            </a:endParaRPr>
          </a:p>
          <a:p>
            <a:endParaRPr lang="en-US" b="1">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1210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This slide shows the max possible points E6 candidates receive for each category.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0919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Max possible points E7 candidates can receive for each category.</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3401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pPr marL="171450" indent="-171450">
              <a:buFont typeface="Calibri"/>
              <a:buChar char="-"/>
            </a:pPr>
            <a:r>
              <a:rPr lang="en-US" dirty="0">
                <a:latin typeface="Tahoma"/>
                <a:ea typeface="Tahoma"/>
                <a:cs typeface="Tahoma"/>
              </a:rPr>
              <a:t>PMA is calculated using your evaluations. Ensure to review the current NAVADMIN to obtain which evaluations are to be used to compute PMA by paygrade.</a:t>
            </a:r>
          </a:p>
          <a:p>
            <a:pPr marL="171450" indent="-171450">
              <a:buFont typeface="Calibri"/>
              <a:buChar char="-"/>
            </a:pPr>
            <a:r>
              <a:rPr lang="en-US" dirty="0">
                <a:latin typeface="Tahoma"/>
                <a:ea typeface="Tahoma"/>
                <a:cs typeface="Tahoma"/>
              </a:rPr>
              <a:t>RSCA PMA will be explained</a:t>
            </a:r>
            <a:r>
              <a:rPr lang="en-US" baseline="0" dirty="0">
                <a:latin typeface="Tahoma"/>
                <a:ea typeface="Tahoma"/>
                <a:cs typeface="Tahoma"/>
              </a:rPr>
              <a:t> in future slides.</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6939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pPr marL="171450" indent="-171450">
              <a:buFont typeface="Calibri"/>
              <a:buChar char="-"/>
            </a:pPr>
            <a:r>
              <a:rPr lang="en-US">
                <a:latin typeface="Tahoma"/>
                <a:ea typeface="Tahoma"/>
                <a:cs typeface="Tahoma"/>
              </a:rPr>
              <a:t>FMS chart can be found in BUPERSINST 1430.16 page 18.</a:t>
            </a:r>
          </a:p>
          <a:p>
            <a:pPr marL="171450" indent="-171450">
              <a:buFont typeface="Calibri"/>
              <a:buChar char="-"/>
            </a:pPr>
            <a:r>
              <a:rPr lang="en-US">
                <a:latin typeface="Tahoma"/>
                <a:ea typeface="Tahoma"/>
                <a:cs typeface="Tahoma"/>
              </a:rPr>
              <a:t>Take note the differences in points that a Sailor can get between the performance</a:t>
            </a:r>
            <a:r>
              <a:rPr lang="en-US" baseline="0">
                <a:latin typeface="Tahoma"/>
                <a:ea typeface="Tahoma"/>
                <a:cs typeface="Tahoma"/>
              </a:rPr>
              <a:t> blocks.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647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cs typeface="Calibri"/>
            </a:endParaRPr>
          </a:p>
          <a:p>
            <a:r>
              <a:rPr lang="en-US" dirty="0">
                <a:latin typeface="Tahoma"/>
                <a:ea typeface="Tahoma"/>
                <a:cs typeface="Tahoma"/>
              </a:rPr>
              <a:t>Show NAVADMIN 312/18 or additional recent updates as applicable.</a:t>
            </a:r>
            <a:endParaRPr lang="en-US" dirty="0">
              <a:cs typeface="Tahom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9883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p>
          <a:p>
            <a:r>
              <a:rPr lang="en-US">
                <a:latin typeface="Tahoma"/>
                <a:ea typeface="Tahoma"/>
                <a:cs typeface="Tahoma"/>
              </a:rPr>
              <a:t>Show counselors how to</a:t>
            </a:r>
            <a:r>
              <a:rPr lang="en-US" baseline="0">
                <a:latin typeface="Tahoma"/>
                <a:ea typeface="Tahoma"/>
                <a:cs typeface="Tahoma"/>
              </a:rPr>
              <a:t> calculate</a:t>
            </a:r>
            <a:r>
              <a:rPr lang="en-US">
                <a:latin typeface="Tahoma"/>
                <a:ea typeface="Tahoma"/>
                <a:cs typeface="Tahoma"/>
              </a:rPr>
              <a:t> RSCA.  Example problems are</a:t>
            </a:r>
            <a:r>
              <a:rPr lang="en-US" baseline="0">
                <a:latin typeface="Tahoma"/>
                <a:ea typeface="Tahoma"/>
                <a:cs typeface="Tahoma"/>
              </a:rPr>
              <a:t> in </a:t>
            </a:r>
            <a:r>
              <a:rPr lang="en-US">
                <a:latin typeface="Tahoma"/>
                <a:ea typeface="Tahoma"/>
                <a:cs typeface="Tahoma"/>
              </a:rPr>
              <a:t>NAVADMIN 312/18.</a:t>
            </a:r>
          </a:p>
          <a:p>
            <a:endParaRPr lang="en-US"/>
          </a:p>
          <a:p>
            <a:r>
              <a:rPr lang="en-US">
                <a:latin typeface="Tahoma"/>
                <a:ea typeface="Tahoma"/>
                <a:cs typeface="Tahoma"/>
              </a:rPr>
              <a:t>Example from NAVADMIN:</a:t>
            </a:r>
          </a:p>
          <a:p>
            <a:r>
              <a:rPr lang="en-US">
                <a:latin typeface="Tahoma"/>
                <a:ea typeface="Tahoma"/>
                <a:cs typeface="Tahoma"/>
              </a:rPr>
              <a:t>Each of the RSCA evaluation values will be added together and divided by the number of evaluations to get the RSCA PMA (rounded to two decimal places). </a:t>
            </a:r>
          </a:p>
          <a:p>
            <a:r>
              <a:rPr lang="en-US">
                <a:latin typeface="Tahoma"/>
                <a:ea typeface="Tahoma"/>
                <a:cs typeface="Tahoma"/>
              </a:rPr>
              <a:t>EXAMPLE: EVAL 1: EP; ITA = 4.71; RSCA = 3.77; POINTS ABOVE RSCA = 0.94 </a:t>
            </a:r>
          </a:p>
          <a:p>
            <a:r>
              <a:rPr lang="en-US">
                <a:latin typeface="Tahoma"/>
                <a:ea typeface="Tahoma"/>
                <a:cs typeface="Tahoma"/>
              </a:rPr>
              <a:t>EVAL 2: MP; ITA = 4.29; RSCA = 3.86; POINTS ABOVE RSCA = 0.43 </a:t>
            </a:r>
          </a:p>
          <a:p>
            <a:r>
              <a:rPr lang="en-US">
                <a:latin typeface="Tahoma"/>
                <a:ea typeface="Tahoma"/>
                <a:cs typeface="Tahoma"/>
              </a:rPr>
              <a:t>EVAL 3: P; ITA = 3.14; RSCA = 3.58; POINTS ABOVE RSCA = 0.00 </a:t>
            </a:r>
          </a:p>
          <a:p>
            <a:r>
              <a:rPr lang="en-US">
                <a:latin typeface="Tahoma"/>
                <a:ea typeface="Tahoma"/>
                <a:cs typeface="Tahoma"/>
              </a:rPr>
              <a:t>RSCA EVAL1 = 4.00 + 1.20 = 5.20 </a:t>
            </a:r>
          </a:p>
          <a:p>
            <a:r>
              <a:rPr lang="en-US">
                <a:latin typeface="Tahoma"/>
                <a:ea typeface="Tahoma"/>
                <a:cs typeface="Tahoma"/>
              </a:rPr>
              <a:t>RSCA EVAL2 = 3.80 + 0.60 = 4.40 </a:t>
            </a:r>
          </a:p>
          <a:p>
            <a:r>
              <a:rPr lang="en-US">
                <a:latin typeface="Tahoma"/>
                <a:ea typeface="Tahoma"/>
                <a:cs typeface="Tahoma"/>
              </a:rPr>
              <a:t>RSCA EVAL3 = 3.60 + 0.00 = 3.60 </a:t>
            </a:r>
          </a:p>
          <a:p>
            <a:r>
              <a:rPr lang="en-US">
                <a:latin typeface="Tahoma"/>
                <a:ea typeface="Tahoma"/>
                <a:cs typeface="Tahoma"/>
              </a:rPr>
              <a:t>RSCA PMA = (5.20 + 4.40 + 3.60)/3 = 4.40 </a:t>
            </a:r>
          </a:p>
          <a:p>
            <a:r>
              <a:rPr lang="en-US">
                <a:latin typeface="Tahoma"/>
                <a:ea typeface="Tahoma"/>
                <a:cs typeface="Tahoma"/>
              </a:rPr>
              <a:t>Note: The RSCA value for each evaluation will be a requirement for computing RSCA PMA. If the RSCA value is missing for any of the evaluations in the PMA of the advancement cycle computation period, then RSCA PMA will be equal to 0.00 and will be considered a discrepancy until resolved by the command.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974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PNA points are only creditable for E5 through E6 candidates who achieve high NWAE standard scores or have high PMAs during the advancement cycle in which the candidate competed for advancement but were not advanced due to quota limitations.</a:t>
            </a:r>
          </a:p>
          <a:p>
            <a:endParaRPr lang="en-US">
              <a:latin typeface="Tahoma"/>
              <a:ea typeface="Tahoma"/>
              <a:cs typeface="Tahoma"/>
            </a:endParaRPr>
          </a:p>
          <a:p>
            <a:r>
              <a:rPr lang="en-US" dirty="0">
                <a:latin typeface="Tahoma"/>
                <a:ea typeface="Tahoma"/>
                <a:cs typeface="Tahoma"/>
              </a:rPr>
              <a:t>Note that</a:t>
            </a:r>
            <a:r>
              <a:rPr lang="en-US" baseline="0" dirty="0">
                <a:latin typeface="Tahoma"/>
                <a:ea typeface="Tahoma"/>
                <a:cs typeface="Tahoma"/>
              </a:rPr>
              <a:t> for those who have been in the Navy for some time were used to PNA points going back to the last 5 exams and that has since been updated.</a:t>
            </a:r>
            <a:endParaRPr lang="en-US" dirty="0"/>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975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FACILITATOR GUIDE:</a:t>
            </a:r>
            <a:endParaRPr lang="en-US">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panose="05000000000000000000" pitchFamily="2" charset="2"/>
              <a:buChar char="§"/>
            </a:pPr>
            <a:r>
              <a:rPr lang="en-US">
                <a:latin typeface="Tahoma" panose="020B0604030504040204" pitchFamily="34" charset="0"/>
                <a:ea typeface="Tahoma" panose="020B0604030504040204" pitchFamily="34" charset="0"/>
                <a:cs typeface="Tahoma" panose="020B0604030504040204" pitchFamily="34" charset="0"/>
              </a:rPr>
              <a:t>Eligible Sailors are still required to complete PMK-EE and be promotion recommended. Examinations for E-5, E-6, and E-7 candidates will always be on Thursdays (unless changed by published NAVADMINs).</a:t>
            </a:r>
          </a:p>
          <a:p>
            <a:pPr marL="171450" indent="-171450">
              <a:buFont typeface="Wingdings" panose="05000000000000000000" pitchFamily="2" charset="2"/>
              <a:buChar char="§"/>
            </a:pPr>
            <a:r>
              <a:rPr lang="en-US">
                <a:latin typeface="Tahoma" panose="020B0604030504040204" pitchFamily="34" charset="0"/>
                <a:ea typeface="Tahoma" panose="020B0604030504040204" pitchFamily="34" charset="0"/>
                <a:cs typeface="Tahoma" panose="020B0604030504040204" pitchFamily="34" charset="0"/>
              </a:rPr>
              <a:t>SELRES</a:t>
            </a:r>
            <a:r>
              <a:rPr lang="en-US" baseline="0">
                <a:latin typeface="Tahoma" panose="020B0604030504040204" pitchFamily="34" charset="0"/>
                <a:ea typeface="Tahoma" panose="020B0604030504040204" pitchFamily="34" charset="0"/>
                <a:cs typeface="Tahoma" panose="020B0604030504040204" pitchFamily="34" charset="0"/>
              </a:rPr>
              <a:t> E-3 to E-4 fall under the PRISE-R advancement process. Advancement exams are not required. </a:t>
            </a:r>
          </a:p>
          <a:p>
            <a:pPr marL="171450" indent="-171450">
              <a:buFont typeface="Wingdings" panose="05000000000000000000" pitchFamily="2" charset="2"/>
              <a:buChar char="§"/>
            </a:pPr>
            <a:r>
              <a:rPr lang="en-US" baseline="0">
                <a:latin typeface="Tahoma" panose="020B0604030504040204" pitchFamily="34" charset="0"/>
                <a:ea typeface="Tahoma" panose="020B0604030504040204" pitchFamily="34" charset="0"/>
                <a:cs typeface="Tahoma" panose="020B0604030504040204" pitchFamily="34" charset="0"/>
              </a:rPr>
              <a:t>The Enlisted Advancement Worksheet (EAW) is the authoritative source of all data used to determine advancements.</a:t>
            </a:r>
          </a:p>
          <a:p>
            <a:pPr marL="171450" indent="-171450">
              <a:buFont typeface="Wingdings" panose="05000000000000000000" pitchFamily="2" charset="2"/>
              <a:buChar char="§"/>
            </a:pPr>
            <a:r>
              <a:rPr lang="en-US" baseline="0">
                <a:latin typeface="Tahoma" panose="020B0604030504040204" pitchFamily="34" charset="0"/>
                <a:ea typeface="Tahoma" panose="020B0604030504040204" pitchFamily="34" charset="0"/>
                <a:cs typeface="Tahoma" panose="020B0604030504040204" pitchFamily="34" charset="0"/>
              </a:rPr>
              <a:t>Professional Military Knowledge - Eligibility Exam (PMK-EE) completion deadline normally is 31 December prior to taking advancement exams. For more details please see most recent NAVADMIN.</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108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Slides 20-21</a:t>
            </a:r>
            <a:r>
              <a:rPr lang="en-US" baseline="0" dirty="0">
                <a:latin typeface="Tahoma"/>
                <a:ea typeface="Tahoma"/>
                <a:cs typeface="Tahoma"/>
              </a:rPr>
              <a:t> provides the steps to completing the EAW worksheet.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547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a:t>
            </a:r>
            <a:r>
              <a:rPr lang="en-US" b="1" baseline="0">
                <a:latin typeface="Tahoma"/>
                <a:ea typeface="Tahoma"/>
                <a:cs typeface="Tahoma"/>
              </a:rPr>
              <a:t> </a:t>
            </a:r>
            <a:r>
              <a:rPr lang="en-US" b="1">
                <a:latin typeface="Tahoma"/>
                <a:ea typeface="Tahoma"/>
                <a:cs typeface="Tahoma"/>
              </a:rPr>
              <a:t>GUIDE:</a:t>
            </a:r>
            <a:endParaRPr lang="en-US">
              <a:latin typeface="Calibri"/>
              <a:cs typeface="Calibri"/>
            </a:endParaRPr>
          </a:p>
          <a:p>
            <a:r>
              <a:rPr lang="en-US">
                <a:latin typeface="Tahoma"/>
                <a:ea typeface="Tahoma"/>
                <a:cs typeface="Tahoma"/>
              </a:rPr>
              <a:t>Review objectives.</a:t>
            </a:r>
          </a:p>
          <a:p>
            <a:endParaRPr lang="en-US">
              <a:latin typeface="Calibri"/>
              <a:ea typeface="Tahom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3332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FACILITATOR GUIDE:</a:t>
            </a:r>
          </a:p>
          <a:p>
            <a:pPr marL="171450" indent="-171450">
              <a:buFont typeface="Wingdings" panose="05000000000000000000" pitchFamily="2" charset="2"/>
              <a:buChar char="§"/>
            </a:pPr>
            <a:r>
              <a:rPr lang="en-US" dirty="0"/>
              <a:t>Once the Sailor has clicked “View Worksheet” – a pop up window will appear (they may need to enable their pop</a:t>
            </a:r>
            <a:r>
              <a:rPr lang="en-US" baseline="0" dirty="0"/>
              <a:t>-ups!)</a:t>
            </a:r>
          </a:p>
          <a:p>
            <a:pPr marL="171450" indent="-171450">
              <a:buFont typeface="Wingdings" panose="05000000000000000000" pitchFamily="2" charset="2"/>
              <a:buChar char="§"/>
            </a:pPr>
            <a:endParaRPr lang="en-US" baseline="0"/>
          </a:p>
          <a:p>
            <a:pPr marL="171450" indent="-171450">
              <a:buFont typeface="Wingdings" panose="05000000000000000000" pitchFamily="2" charset="2"/>
              <a:buChar char="§"/>
            </a:pPr>
            <a:r>
              <a:rPr lang="en-US" baseline="0" dirty="0"/>
              <a:t>This is their actual worksheet. </a:t>
            </a:r>
          </a:p>
          <a:p>
            <a:pPr marL="171450" indent="-171450">
              <a:buFont typeface="Wingdings" panose="05000000000000000000" pitchFamily="2" charset="2"/>
              <a:buChar char="§"/>
            </a:pPr>
            <a:endParaRPr lang="en-US" baseline="0"/>
          </a:p>
          <a:p>
            <a:pPr marL="171450" indent="-171450">
              <a:buFont typeface="Wingdings" panose="05000000000000000000" pitchFamily="2" charset="2"/>
              <a:buChar char="§"/>
            </a:pPr>
            <a:r>
              <a:rPr lang="en-US" baseline="0" dirty="0"/>
              <a:t>Sailors should verify ALL of the data/information to ensure everything is accurate. </a:t>
            </a:r>
          </a:p>
          <a:p>
            <a:pPr marL="171450" indent="-171450">
              <a:buFont typeface="Wingdings" panose="05000000000000000000" pitchFamily="2" charset="2"/>
              <a:buChar char="§"/>
            </a:pPr>
            <a:endParaRPr lang="en-US" baseline="0"/>
          </a:p>
          <a:p>
            <a:pPr marL="171450" indent="-171450">
              <a:buFont typeface="Wingdings" panose="05000000000000000000" pitchFamily="2" charset="2"/>
              <a:buChar char="§"/>
            </a:pPr>
            <a:r>
              <a:rPr lang="en-US" baseline="0" dirty="0"/>
              <a:t>Why is it important to verify Time in Rate? </a:t>
            </a:r>
          </a:p>
          <a:p>
            <a:pPr marL="628650" lvl="1" indent="-171450">
              <a:buFont typeface="Wingdings" panose="05000000000000000000" pitchFamily="2" charset="2"/>
              <a:buChar char="§"/>
            </a:pPr>
            <a:r>
              <a:rPr lang="en-US" baseline="0" dirty="0"/>
              <a:t>1. To verify the Sailor is actually eligible for the exam and </a:t>
            </a:r>
          </a:p>
          <a:p>
            <a:pPr marL="628650" lvl="1" indent="-171450">
              <a:buFont typeface="Wingdings" panose="05000000000000000000" pitchFamily="2" charset="2"/>
              <a:buChar char="§"/>
            </a:pPr>
            <a:r>
              <a:rPr lang="en-US" baseline="0" dirty="0"/>
              <a:t>2. because it involves points on the overall score. If TIR is only showing 0300 vice 0500 – this is a big difference. </a:t>
            </a:r>
          </a:p>
          <a:p>
            <a:pPr marL="171450" indent="-171450">
              <a:buFontTx/>
              <a:buChar char="-"/>
            </a:pPr>
            <a:endParaRPr lang="en-US" baseline="0"/>
          </a:p>
          <a:p>
            <a:pPr marL="0" indent="0">
              <a:buFontTx/>
              <a:buNone/>
            </a:pPr>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33196-2004-4256-9841-A5891018326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9751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AEBD2-87BA-0F9D-3586-7B7D233D8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147061-23FB-D168-823A-C9BA339C1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299BB-2304-5612-AEFF-147D3E3B6EFA}"/>
              </a:ext>
            </a:extLst>
          </p:cNvPr>
          <p:cNvSpPr>
            <a:spLocks noGrp="1"/>
          </p:cNvSpPr>
          <p:nvPr>
            <p:ph type="body" idx="1"/>
          </p:nvPr>
        </p:nvSpPr>
        <p:spPr/>
        <p:txBody>
          <a:bodyPr/>
          <a:lstStyle/>
          <a:p>
            <a:pPr marL="0" indent="0">
              <a:buFont typeface="Wingdings" panose="05000000000000000000" pitchFamily="2" charset="2"/>
              <a:buNone/>
            </a:pPr>
            <a:r>
              <a:rPr lang="en-US" b="1" dirty="0"/>
              <a:t>FACILITATOR GUIDE:</a:t>
            </a:r>
          </a:p>
          <a:p>
            <a:pPr marL="171450" indent="-171450">
              <a:buFont typeface="Wingdings" panose="05000000000000000000" pitchFamily="2" charset="2"/>
              <a:buChar char="§"/>
            </a:pPr>
            <a:r>
              <a:rPr lang="en-US" dirty="0"/>
              <a:t>Once the Sailor has clicked “View Worksheet” – a pop up window will appear (they may need to enable their pop</a:t>
            </a:r>
            <a:r>
              <a:rPr lang="en-US" baseline="0" dirty="0"/>
              <a:t>-ups!)</a:t>
            </a:r>
          </a:p>
          <a:p>
            <a:pPr marL="171450" indent="-171450">
              <a:buFont typeface="Wingdings" panose="05000000000000000000" pitchFamily="2" charset="2"/>
              <a:buChar char="§"/>
            </a:pPr>
            <a:endParaRPr lang="en-US" baseline="0"/>
          </a:p>
          <a:p>
            <a:pPr marL="171450" indent="-171450">
              <a:buFont typeface="Wingdings" panose="05000000000000000000" pitchFamily="2" charset="2"/>
              <a:buChar char="§"/>
            </a:pPr>
            <a:r>
              <a:rPr lang="en-US" baseline="0" dirty="0"/>
              <a:t>This is their actual worksheet. </a:t>
            </a:r>
          </a:p>
          <a:p>
            <a:pPr marL="171450" indent="-171450">
              <a:buFont typeface="Wingdings" panose="05000000000000000000" pitchFamily="2" charset="2"/>
              <a:buChar char="§"/>
            </a:pPr>
            <a:endParaRPr lang="en-US" baseline="0"/>
          </a:p>
          <a:p>
            <a:pPr marL="171450" indent="-171450">
              <a:buFont typeface="Wingdings" panose="05000000000000000000" pitchFamily="2" charset="2"/>
              <a:buChar char="§"/>
            </a:pPr>
            <a:r>
              <a:rPr lang="en-US" baseline="0" dirty="0"/>
              <a:t>Sailors should verify ALL of the data/information to ensure everything is accurate. </a:t>
            </a:r>
          </a:p>
          <a:p>
            <a:pPr marL="171450" indent="-171450">
              <a:buFont typeface="Wingdings" panose="05000000000000000000" pitchFamily="2" charset="2"/>
              <a:buChar char="§"/>
            </a:pPr>
            <a:endParaRPr lang="en-US" baseline="0"/>
          </a:p>
          <a:p>
            <a:pPr marL="171450" indent="-171450">
              <a:buFont typeface="Wingdings" panose="05000000000000000000" pitchFamily="2" charset="2"/>
              <a:buChar char="§"/>
            </a:pPr>
            <a:r>
              <a:rPr lang="en-US" baseline="0" dirty="0"/>
              <a:t>Why is it important to verify Time in Rate? </a:t>
            </a:r>
          </a:p>
          <a:p>
            <a:pPr marL="628650" lvl="1" indent="-171450">
              <a:buFont typeface="Wingdings" panose="05000000000000000000" pitchFamily="2" charset="2"/>
              <a:buChar char="§"/>
            </a:pPr>
            <a:r>
              <a:rPr lang="en-US" baseline="0" dirty="0"/>
              <a:t>1. To verify the Sailor is actually eligible for the exam and </a:t>
            </a:r>
          </a:p>
          <a:p>
            <a:pPr marL="628650" lvl="1" indent="-171450">
              <a:buFont typeface="Wingdings" panose="05000000000000000000" pitchFamily="2" charset="2"/>
              <a:buChar char="§"/>
            </a:pPr>
            <a:r>
              <a:rPr lang="en-US" baseline="0" dirty="0"/>
              <a:t>2. because it involves points on the overall score. If TIR is only showing 0300 vice 0500 – this is a big difference. </a:t>
            </a:r>
          </a:p>
          <a:p>
            <a:pPr marL="171450" indent="-171450">
              <a:buFontTx/>
              <a:buChar char="-"/>
            </a:pPr>
            <a:endParaRPr lang="en-US" baseline="0"/>
          </a:p>
          <a:p>
            <a:pPr marL="0" indent="0">
              <a:buFontTx/>
              <a:buNone/>
            </a:pPr>
            <a:endParaRPr lang="en-US" baseline="0"/>
          </a:p>
        </p:txBody>
      </p:sp>
      <p:sp>
        <p:nvSpPr>
          <p:cNvPr id="4" name="Slide Number Placeholder 3">
            <a:extLst>
              <a:ext uri="{FF2B5EF4-FFF2-40B4-BE49-F238E27FC236}">
                <a16:creationId xmlns:a16="http://schemas.microsoft.com/office/drawing/2014/main" id="{0ED7CDD6-AC32-47DD-75AC-9816B233030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33196-2004-4256-9841-A5891018326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51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p>
          <a:p>
            <a:r>
              <a:rPr lang="en-US" dirty="0">
                <a:latin typeface="Tahoma"/>
                <a:ea typeface="Tahoma"/>
                <a:cs typeface="Tahoma"/>
              </a:rPr>
              <a:t>Advancements that are obtained through the completion of a school.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6720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5FAF4-C9AD-BAB8-9116-75A891E3B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2DAD4-FA6E-1F3A-3641-7C0A801EF1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3C506-78FF-ADE9-075F-09BB682E22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6DA0B8-FF25-80B5-0ECF-E51FEBAE5A2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2189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For more information on MAP, refer</a:t>
            </a:r>
            <a:r>
              <a:rPr lang="en-US" baseline="0" dirty="0">
                <a:latin typeface="Tahoma"/>
                <a:ea typeface="Tahoma"/>
                <a:cs typeface="Tahoma"/>
              </a:rPr>
              <a:t> to </a:t>
            </a:r>
            <a:r>
              <a:rPr lang="en-US" dirty="0">
                <a:latin typeface="Tahoma"/>
                <a:ea typeface="Tahoma"/>
                <a:cs typeface="Tahoma"/>
              </a:rPr>
              <a:t>chapter 10 of the BUPERSINST 1430.16.</a:t>
            </a:r>
          </a:p>
          <a:p>
            <a:endParaRPr lang="en-US">
              <a:latin typeface="Tahoma"/>
              <a:ea typeface="Tahoma"/>
              <a:cs typeface="Tahoma"/>
            </a:endParaRPr>
          </a:p>
          <a:p>
            <a:r>
              <a:rPr lang="en-US" dirty="0">
                <a:latin typeface="Tahoma"/>
                <a:ea typeface="Tahoma"/>
                <a:cs typeface="Tahoma"/>
              </a:rPr>
              <a:t>Best</a:t>
            </a:r>
            <a:r>
              <a:rPr lang="en-US" baseline="0" dirty="0">
                <a:latin typeface="Tahoma"/>
                <a:ea typeface="Tahoma"/>
                <a:cs typeface="Tahoma"/>
              </a:rPr>
              <a:t> practice for new CCC’s: Ensure that the triad obtains MAP access within NSIPS and when Change of command happens.  Some commands will allow CO/XO to have final approver as reporting Senior and CMC/CCC have the MAP reviewer access to nominate Sailors. Never be without this as ISICs cannot assist you in approving your commands MAP.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2784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a:t>
            </a:r>
            <a:r>
              <a:rPr lang="en-US" b="1" baseline="0" dirty="0">
                <a:latin typeface="Tahoma"/>
                <a:ea typeface="Tahoma"/>
                <a:cs typeface="Tahoma"/>
              </a:rPr>
              <a:t> </a:t>
            </a:r>
            <a:r>
              <a:rPr lang="en-US" b="1" dirty="0">
                <a:latin typeface="Tahoma"/>
                <a:ea typeface="Tahoma"/>
                <a:cs typeface="Tahoma"/>
              </a:rPr>
              <a:t>GUIDE:</a:t>
            </a:r>
            <a:endParaRPr lang="en-US" dirty="0">
              <a:latin typeface="Tahoma"/>
              <a:ea typeface="Tahoma"/>
              <a:cs typeface="Tahoma"/>
            </a:endParaRPr>
          </a:p>
          <a:p>
            <a:r>
              <a:rPr lang="en-US" dirty="0">
                <a:latin typeface="Tahoma"/>
                <a:ea typeface="Tahoma"/>
                <a:cs typeface="Tahoma"/>
              </a:rPr>
              <a:t>None.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8496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Tahoma"/>
              <a:ea typeface="Tahoma"/>
              <a:cs typeface="Tahom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3474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p>
          <a:p>
            <a:r>
              <a:rPr lang="en-US" dirty="0">
                <a:latin typeface="Tahoma"/>
                <a:ea typeface="Tahoma"/>
                <a:cs typeface="Tahoma"/>
              </a:rPr>
              <a:t>None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9394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latin typeface="Tahoma"/>
                <a:ea typeface="Tahoma"/>
                <a:cs typeface="Tahoma"/>
              </a:rPr>
              <a:t>None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5063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015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a:t>
            </a:r>
            <a:r>
              <a:rPr lang="en-US" b="1" baseline="0">
                <a:latin typeface="Tahoma"/>
                <a:ea typeface="Tahoma"/>
                <a:cs typeface="Tahoma"/>
              </a:rPr>
              <a:t> </a:t>
            </a:r>
            <a:r>
              <a:rPr lang="en-US" b="1">
                <a:latin typeface="Tahoma"/>
                <a:ea typeface="Tahoma"/>
                <a:cs typeface="Tahoma"/>
              </a:rPr>
              <a:t>GUIDE:</a:t>
            </a:r>
            <a:endParaRPr lang="en-US">
              <a:latin typeface="Calibri"/>
              <a:cs typeface="Calibri"/>
            </a:endParaRPr>
          </a:p>
          <a:p>
            <a:r>
              <a:rPr lang="en-US">
                <a:latin typeface="Tahoma"/>
                <a:ea typeface="Tahoma"/>
                <a:cs typeface="Tahoma"/>
              </a:rPr>
              <a:t>Review references.</a:t>
            </a:r>
            <a:endParaRPr lang="en-US">
              <a:latin typeface="Tahoma"/>
              <a:cs typeface="Tahoma"/>
            </a:endParaRPr>
          </a:p>
          <a:p>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7274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557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r>
              <a:rPr lang="en-US">
                <a:latin typeface="Tahoma"/>
                <a:ea typeface="Tahoma"/>
                <a:cs typeface="Tahoma"/>
              </a:rPr>
              <a:t>To</a:t>
            </a:r>
            <a:r>
              <a:rPr lang="en-US" baseline="0">
                <a:latin typeface="Tahoma"/>
                <a:ea typeface="Tahoma"/>
                <a:cs typeface="Tahoma"/>
              </a:rPr>
              <a:t> understand the different components to determine advancement eligibility; counselors must understand the terms.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09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r>
              <a:rPr lang="en-US">
                <a:latin typeface="Tahoma"/>
                <a:ea typeface="Tahoma"/>
                <a:cs typeface="Tahoma"/>
              </a:rPr>
              <a:t>These are the requirements a Sailors must meet to be eligible for advancement. Some of the requirements can be waived.  This can be found in chapter 2 of BUPERSINST 1430.16.</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465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a:latin typeface="Tahoma"/>
                <a:ea typeface="Tahoma"/>
                <a:cs typeface="Tahoma"/>
              </a:rPr>
              <a:t>None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8867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b="1">
                <a:latin typeface="Tahoma"/>
                <a:ea typeface="Tahoma"/>
                <a:cs typeface="Tahoma"/>
              </a:rPr>
              <a:t>Note</a:t>
            </a:r>
            <a:r>
              <a:rPr lang="en-US" b="1" baseline="0">
                <a:latin typeface="Tahoma"/>
                <a:ea typeface="Tahoma"/>
                <a:cs typeface="Tahoma"/>
              </a:rPr>
              <a:t> that Time in Service is different than Time in Rate.</a:t>
            </a:r>
            <a:endParaRPr lang="en-US"/>
          </a:p>
          <a:p>
            <a:pPr marL="171450" indent="-171450">
              <a:buFont typeface="Wingdings" panose="05000000000000000000" pitchFamily="2" charset="2"/>
              <a:buChar char="§"/>
            </a:pPr>
            <a:r>
              <a:rPr lang="en-US">
                <a:latin typeface="Tahoma"/>
                <a:ea typeface="Tahoma"/>
                <a:cs typeface="Tahoma"/>
              </a:rPr>
              <a:t>Time in rate is the minimum amount of time a Sailor must spend in their current paygrade to be eligible for advancement to the next rank. Page 27 of  BUPERSINST 1430.16(s) has the TIR chart seen above.</a:t>
            </a:r>
          </a:p>
          <a:p>
            <a:pPr marL="171450" indent="-171450">
              <a:buFont typeface="Wingdings" panose="05000000000000000000" pitchFamily="2" charset="2"/>
              <a:buChar char="§"/>
            </a:pPr>
            <a:r>
              <a:rPr lang="en-US">
                <a:latin typeface="Tahoma"/>
                <a:ea typeface="Tahoma"/>
                <a:cs typeface="Tahoma"/>
              </a:rPr>
              <a:t>For advancement to E4-E9, TIR is calculated to the TED of the advancement cycle.</a:t>
            </a:r>
          </a:p>
          <a:p>
            <a:pPr marL="171450" indent="-171450">
              <a:buFont typeface="Wingdings" panose="05000000000000000000" pitchFamily="2" charset="2"/>
              <a:buChar char="§"/>
            </a:pPr>
            <a:r>
              <a:rPr lang="en-US">
                <a:latin typeface="Tahoma"/>
                <a:ea typeface="Tahoma"/>
                <a:cs typeface="Tahoma"/>
              </a:rPr>
              <a:t>E-6 candidates TIR requirements for early promote (EP) Sailors can be </a:t>
            </a:r>
            <a:r>
              <a:rPr lang="en-US" baseline="0">
                <a:latin typeface="Tahoma"/>
                <a:ea typeface="Tahoma"/>
                <a:cs typeface="Tahoma"/>
              </a:rPr>
              <a:t> </a:t>
            </a:r>
            <a:r>
              <a:rPr lang="en-US">
                <a:latin typeface="Tahoma"/>
                <a:ea typeface="Tahoma"/>
                <a:cs typeface="Tahoma"/>
              </a:rPr>
              <a:t>waived by one year with commanding officer (CO)/officer in charge (OIC) approval, IAW</a:t>
            </a:r>
            <a:r>
              <a:rPr lang="en-US" baseline="0">
                <a:latin typeface="Tahoma"/>
                <a:ea typeface="Tahoma"/>
                <a:cs typeface="Tahoma"/>
              </a:rPr>
              <a:t> </a:t>
            </a:r>
            <a:r>
              <a:rPr lang="en-US">
                <a:latin typeface="Tahoma"/>
                <a:ea typeface="Tahoma"/>
                <a:cs typeface="Tahoma"/>
              </a:rPr>
              <a:t>paragraph 214.e of BUPERSINST</a:t>
            </a:r>
            <a:r>
              <a:rPr lang="en-US" baseline="0">
                <a:latin typeface="Tahoma"/>
                <a:ea typeface="Tahoma"/>
                <a:cs typeface="Tahoma"/>
              </a:rPr>
              <a:t> 1430.16F</a:t>
            </a:r>
            <a:endParaRPr lang="en-US">
              <a:latin typeface="Tahoma"/>
              <a:ea typeface="Tahoma"/>
              <a:cs typeface="Tahoma"/>
            </a:endParaRPr>
          </a:p>
          <a:p>
            <a:pPr marL="171450" indent="-171450">
              <a:buFont typeface="Wingdings" panose="05000000000000000000" pitchFamily="2" charset="2"/>
              <a:buChar char="§"/>
            </a:pPr>
            <a:r>
              <a:rPr lang="en-US">
                <a:latin typeface="Tahoma"/>
                <a:ea typeface="Tahoma"/>
                <a:cs typeface="Tahoma"/>
              </a:rPr>
              <a:t>EAW must be manually created for all E-6 EP TIR waiver authorized candidates.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060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Calibri"/>
              <a:cs typeface="Calibri"/>
            </a:endParaRPr>
          </a:p>
          <a:p>
            <a:r>
              <a:rPr lang="en-US">
                <a:latin typeface="Tahoma"/>
                <a:ea typeface="Tahoma"/>
                <a:cs typeface="Tahoma"/>
              </a:rPr>
              <a:t>Always make sure you are using the most recent advancement NAVADMIN when counseling Sailors on SSC and DMAP.</a:t>
            </a:r>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3181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Calibri"/>
              <a:cs typeface="Calibri"/>
            </a:endParaRPr>
          </a:p>
          <a:p>
            <a:r>
              <a:rPr lang="en-US" dirty="0">
                <a:latin typeface="Tahoma"/>
                <a:ea typeface="Tahoma"/>
                <a:cs typeface="Tahoma"/>
              </a:rPr>
              <a:t>The FMS determines whether a Sailor advances or not. Always make sure you are using the most recent advancement NAVADMIN when counseling Sailors.</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318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6D7F-984F-6A37-DDC0-B39086B7A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26E2A-484F-1FF1-9610-7833A7BBC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57AF9C-C809-0917-AD8B-0A7455562E5B}"/>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D79CBF49-C097-B43C-4986-F6D8D8E39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A0830-8C75-F301-0472-64890DA3745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96800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039B-CACC-DAE0-DAE1-4A2A6BFC9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DE6C85-F47C-C865-57D4-232459325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BCE68-7B38-1826-5EC5-583D30677389}"/>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1EE267CB-ECE7-0957-CD7F-CBC57D485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E1EB0-058E-B906-3083-4B02C06BFA48}"/>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7941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D9223-E93D-6350-1946-EC188008CA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169C2-BFA9-379E-9B04-4AC11C0BD0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40D83-E258-4B00-EB07-EBB695B24A2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B2FA4F08-933E-7912-9BF6-6A387BAA8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420BE-900B-6ACB-4195-53B17A094E9A}"/>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8008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19F8-BB38-4E2C-6A44-76BF14B29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34E38-D6AE-26DC-EFD4-7F7A913C8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DAEBB-AA3E-CFA8-3407-4C8EE2EE1A3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03ACFDA8-96FF-A304-4F9C-C829BC9A0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A21E5-CAC0-CA2E-B364-6144434075D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3879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DAC6-7F15-7FDF-CBC8-5C18DE0B4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07DA1-AF76-451C-3123-3B1B0A5A6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27DC2-0819-82DC-8BA2-2E5ABAB9526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994FE17D-BCBC-6980-6BAA-86F3D4A26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11198-2E93-524C-50C0-BA9E0031F4C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4914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7272-ED1C-1EBF-9A09-2BA386D61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8529A-032C-59CD-50B9-84706BBB0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24FBED-04A4-8BAD-498C-26B5DE7DF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17711-5E83-E77B-4C4F-7951B1ABD535}"/>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44FCCD2C-45E4-B928-A760-85D7DEC3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B0CB6-9D73-EEDF-53FB-F8BE088FAA8B}"/>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7843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4D98-8CDD-5D3B-BDAA-EF97CC833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BB1869-E3C5-50CF-27F3-C67284B27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D060E-5211-362F-A713-AF972D3CBE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EEF8B-FC90-9A88-1456-4F3CB8B4B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960CD-2448-C8A6-9D0B-B23778635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3FD7A7-97F7-E0DE-1E45-4516E5446D0C}"/>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8" name="Footer Placeholder 7">
            <a:extLst>
              <a:ext uri="{FF2B5EF4-FFF2-40B4-BE49-F238E27FC236}">
                <a16:creationId xmlns:a16="http://schemas.microsoft.com/office/drawing/2014/main" id="{DFEE6024-DCC1-20BC-3026-BA90E1900D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AAF423-5D08-F813-DDC3-65661F275D91}"/>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98835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8764-F6DF-F028-8DB7-AD0BE70B1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16F7E-52B1-8F44-BAEA-6CA5FD92D1F7}"/>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4" name="Footer Placeholder 3">
            <a:extLst>
              <a:ext uri="{FF2B5EF4-FFF2-40B4-BE49-F238E27FC236}">
                <a16:creationId xmlns:a16="http://schemas.microsoft.com/office/drawing/2014/main" id="{6AD4A6B9-2DEA-3443-D8C4-661469CE9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A22BC-DF86-2C16-7401-DE831A96ECFD}"/>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63075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0CF79-04CC-26BC-C85F-379AD931A9F4}"/>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3" name="Footer Placeholder 2">
            <a:extLst>
              <a:ext uri="{FF2B5EF4-FFF2-40B4-BE49-F238E27FC236}">
                <a16:creationId xmlns:a16="http://schemas.microsoft.com/office/drawing/2014/main" id="{94470FE2-2736-9675-5385-87C840EB62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F97F6-3711-D22C-B665-19115AD7FAE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404716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0E63-2984-E00E-9C2B-93C269554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E7CFD4-1E3B-7974-6655-2E880A226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BF841-B59E-B3D1-ADFD-DB9576238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17AF2-D57D-234F-46FD-F5114B3268EB}"/>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26E80FC1-2C8D-7073-7B56-A19811498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EAE27-52EF-4D3C-C52C-F47462884F82}"/>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70285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F017-14EC-E7EF-1E85-915A623C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3EDB0-4D8D-9D34-7A0D-1845A975D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38F07-A2C9-1067-8E14-AC83D1729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D6044-771D-B06A-BD9B-EDD341EC5DC4}"/>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BD7F60BE-5692-6A98-5864-DA4FBED90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428CE-AB0E-02C2-F778-35A1C1615253}"/>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57717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D69E3-F794-F575-AC4A-69BDBCEB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7748F-FDDF-6C78-55F2-21ED9861E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6C16-E113-CBB2-2139-8BAA87DAE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C6EA3C0E-27E4-AFDC-A801-F5C52AC65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F5C772-999C-D5D7-36AE-A16A9DBA6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548A0C-9AB1-441A-9259-B7D2AA1F8386}" type="slidenum">
              <a:rPr lang="en-US" smtClean="0"/>
              <a:t>‹#›</a:t>
            </a:fld>
            <a:endParaRPr lang="en-US"/>
          </a:p>
        </p:txBody>
      </p:sp>
    </p:spTree>
    <p:extLst>
      <p:ext uri="{BB962C8B-B14F-4D97-AF65-F5344CB8AC3E}">
        <p14:creationId xmlns:p14="http://schemas.microsoft.com/office/powerpoint/2010/main" val="28665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ynavyhr.navy.mil/Career-Management/Detailing/Enlisted/Billet-Based-Advancem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a:xfrm>
            <a:off x="1524000" y="2939429"/>
            <a:ext cx="9144000" cy="1655762"/>
          </a:xfrm>
        </p:spPr>
        <p:txBody>
          <a:bodyPr vert="horz" lIns="91440" tIns="45720" rIns="91440" bIns="45720" rtlCol="0" anchor="t">
            <a:normAutofit/>
          </a:bodyPr>
          <a:lstStyle/>
          <a:p>
            <a:r>
              <a:rPr lang="en-US" sz="3200" b="1" i="0" dirty="0">
                <a:solidFill>
                  <a:srgbClr val="000000"/>
                </a:solidFill>
                <a:latin typeface="Times New Roman"/>
                <a:cs typeface="Times New Roman"/>
              </a:rPr>
              <a:t>Enlisted Advancement</a:t>
            </a:r>
            <a:endParaRPr lang="en-US" sz="3200">
              <a:solidFill>
                <a:schemeClr val="accent3"/>
              </a:solidFill>
              <a:latin typeface="Times New Roman"/>
              <a:cs typeface="Times New Roman"/>
            </a:endParaRPr>
          </a:p>
        </p:txBody>
      </p:sp>
    </p:spTree>
    <p:extLst>
      <p:ext uri="{BB962C8B-B14F-4D97-AF65-F5344CB8AC3E}">
        <p14:creationId xmlns:p14="http://schemas.microsoft.com/office/powerpoint/2010/main" val="53070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63293"/>
            <a:ext cx="10058400" cy="4537823"/>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Exam Standard Score (SS) – 80 points / 47%</a:t>
            </a:r>
            <a:endParaRPr lang="en-US" sz="2000">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Performance Mark Average (PMA) – 64 points / 38%</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Service In Paygrade (SIPG) – 2 points / 1%</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Award points – 10 points / 6 %</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Education points – (2 AA or 4 BA/BS) – 4 points / 2%</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PNA Points – 9 points / 6 %</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Total Possible Points – 169 / 100%</a:t>
            </a:r>
          </a:p>
        </p:txBody>
      </p:sp>
      <p:sp>
        <p:nvSpPr>
          <p:cNvPr id="7" name="Title 1">
            <a:extLst>
              <a:ext uri="{FF2B5EF4-FFF2-40B4-BE49-F238E27FC236}">
                <a16:creationId xmlns:a16="http://schemas.microsoft.com/office/drawing/2014/main" id="{7E453585-6113-325C-760B-364A89B22EC1}"/>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FMS E4 to E5</a:t>
            </a:r>
          </a:p>
        </p:txBody>
      </p:sp>
    </p:spTree>
    <p:extLst>
      <p:ext uri="{BB962C8B-B14F-4D97-AF65-F5344CB8AC3E}">
        <p14:creationId xmlns:p14="http://schemas.microsoft.com/office/powerpoint/2010/main" val="317103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67463"/>
            <a:ext cx="10058400" cy="4433652"/>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Exam Standard Score (SS) – 80 points / 36%</a:t>
            </a:r>
            <a:endParaRPr lang="en-US" sz="2000">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Performance Mark Average / Reporting Senior Cumulative Average (RSCA) (PMA) – 114 points / 51%</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Service In Pay Grade (SIPG) – 3 points / 1%</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Award points – 12 points / 6 %</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Education points – (2 AA or 4 BA/BS) – 4 points / 2%</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PNA Points – 9 points / 4 %</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Total Possible Points – 222 / 100%</a:t>
            </a:r>
          </a:p>
        </p:txBody>
      </p:sp>
      <p:sp>
        <p:nvSpPr>
          <p:cNvPr id="7" name="Title 1">
            <a:extLst>
              <a:ext uri="{FF2B5EF4-FFF2-40B4-BE49-F238E27FC236}">
                <a16:creationId xmlns:a16="http://schemas.microsoft.com/office/drawing/2014/main" id="{D1524D53-1BF9-7322-1527-4157F68C7796}"/>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FMS E5 to E6</a:t>
            </a:r>
          </a:p>
        </p:txBody>
      </p:sp>
    </p:spTree>
    <p:extLst>
      <p:ext uri="{BB962C8B-B14F-4D97-AF65-F5344CB8AC3E}">
        <p14:creationId xmlns:p14="http://schemas.microsoft.com/office/powerpoint/2010/main" val="402962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25625"/>
            <a:ext cx="10058400" cy="4117975"/>
          </a:xfrm>
        </p:spPr>
        <p:txBody>
          <a:bodyPr vert="horz" lIns="91440" tIns="45720" rIns="91440" bIns="45720" rtlCol="0" anchor="t">
            <a:normAutofit/>
          </a:bodyPr>
          <a:lstStyle/>
          <a:p>
            <a:pPr marL="0" indent="0">
              <a:lnSpc>
                <a:spcPct val="100000"/>
              </a:lnSpc>
              <a:spcBef>
                <a:spcPts val="300"/>
              </a:spcBef>
              <a:spcAft>
                <a:spcPts val="300"/>
              </a:spcAft>
              <a:buNone/>
            </a:pPr>
            <a:r>
              <a:rPr lang="en-US" sz="2000" dirty="0">
                <a:solidFill>
                  <a:srgbClr val="000000"/>
                </a:solidFill>
                <a:latin typeface="Times New Roman"/>
                <a:ea typeface="Tahoma"/>
                <a:cs typeface="Tahoma"/>
              </a:rPr>
              <a:t>Determining Board Eligibility:</a:t>
            </a:r>
          </a:p>
          <a:p>
            <a:pPr>
              <a:lnSpc>
                <a:spcPct val="100000"/>
              </a:lnSpc>
              <a:spcBef>
                <a:spcPts val="300"/>
              </a:spcBef>
              <a:spcAft>
                <a:spcPts val="300"/>
              </a:spcAft>
            </a:pPr>
            <a:r>
              <a:rPr lang="en-US" sz="2000" b="0" i="0" dirty="0">
                <a:solidFill>
                  <a:srgbClr val="000000"/>
                </a:solidFill>
                <a:latin typeface="Times New Roman"/>
                <a:ea typeface="Tahoma"/>
                <a:cs typeface="Tahoma"/>
              </a:rPr>
              <a:t>Exam Standard Score (SS) – 80 points / 40%</a:t>
            </a:r>
            <a:endParaRPr lang="en-US" sz="2000" dirty="0">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Performance Mark Average / Reporting Senior Cumulative Average (RSCA) (PMA) – 120 points / 60%</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Total Possible Points – 200 / 100%</a:t>
            </a:r>
          </a:p>
        </p:txBody>
      </p:sp>
      <p:sp>
        <p:nvSpPr>
          <p:cNvPr id="7" name="Title 1">
            <a:extLst>
              <a:ext uri="{FF2B5EF4-FFF2-40B4-BE49-F238E27FC236}">
                <a16:creationId xmlns:a16="http://schemas.microsoft.com/office/drawing/2014/main" id="{4509668B-6AF9-4024-278C-BE6E1A67F038}"/>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FMS E6 to E7</a:t>
            </a:r>
          </a:p>
        </p:txBody>
      </p:sp>
    </p:spTree>
    <p:extLst>
      <p:ext uri="{BB962C8B-B14F-4D97-AF65-F5344CB8AC3E}">
        <p14:creationId xmlns:p14="http://schemas.microsoft.com/office/powerpoint/2010/main" val="382824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50505"/>
            <a:ext cx="10058400" cy="4500189"/>
          </a:xfrm>
        </p:spPr>
        <p:txBody>
          <a:bodyPr vert="horz" lIns="91440" tIns="45720" rIns="91440" bIns="45720" rtlCol="0" anchor="t">
            <a:normAutofit/>
          </a:bodyPr>
          <a:lstStyle/>
          <a:p>
            <a:pPr>
              <a:lnSpc>
                <a:spcPct val="150000"/>
              </a:lnSpc>
              <a:spcBef>
                <a:spcPts val="800"/>
              </a:spcBef>
              <a:spcAft>
                <a:spcPts val="800"/>
              </a:spcAft>
            </a:pPr>
            <a:r>
              <a:rPr lang="en-US" sz="2000" b="0" i="0" dirty="0">
                <a:solidFill>
                  <a:srgbClr val="000000"/>
                </a:solidFill>
                <a:latin typeface="Times New Roman"/>
                <a:ea typeface="Tahoma"/>
                <a:cs typeface="Tahoma"/>
              </a:rPr>
              <a:t>Compute</a:t>
            </a:r>
            <a:r>
              <a:rPr lang="en-US" sz="2000" dirty="0">
                <a:solidFill>
                  <a:srgbClr val="000000"/>
                </a:solidFill>
                <a:latin typeface="Times New Roman"/>
                <a:ea typeface="Tahoma"/>
                <a:cs typeface="Tahoma"/>
              </a:rPr>
              <a:t> Performance Mark Average</a:t>
            </a:r>
            <a:r>
              <a:rPr lang="en-US" sz="2000" b="0" i="0" dirty="0">
                <a:solidFill>
                  <a:srgbClr val="000000"/>
                </a:solidFill>
                <a:latin typeface="Times New Roman"/>
                <a:ea typeface="Tahoma"/>
                <a:cs typeface="Tahoma"/>
              </a:rPr>
              <a:t> </a:t>
            </a:r>
            <a:r>
              <a:rPr lang="en-US" sz="2000" dirty="0">
                <a:solidFill>
                  <a:srgbClr val="000000"/>
                </a:solidFill>
                <a:latin typeface="Times New Roman"/>
                <a:ea typeface="Tahoma"/>
                <a:cs typeface="Tahoma"/>
              </a:rPr>
              <a:t>(</a:t>
            </a:r>
            <a:r>
              <a:rPr lang="en-US" sz="2000" b="0" i="0" dirty="0">
                <a:solidFill>
                  <a:srgbClr val="000000"/>
                </a:solidFill>
                <a:latin typeface="Times New Roman"/>
                <a:ea typeface="Tahoma"/>
                <a:cs typeface="Tahoma"/>
              </a:rPr>
              <a:t>PMA</a:t>
            </a:r>
            <a:r>
              <a:rPr lang="en-US" sz="2000" dirty="0">
                <a:solidFill>
                  <a:srgbClr val="000000"/>
                </a:solidFill>
                <a:latin typeface="Times New Roman"/>
                <a:ea typeface="Tahoma"/>
                <a:cs typeface="Tahoma"/>
              </a:rPr>
              <a:t>)</a:t>
            </a:r>
            <a:r>
              <a:rPr lang="en-US" sz="2000" b="0" i="0" dirty="0">
                <a:solidFill>
                  <a:srgbClr val="000000"/>
                </a:solidFill>
                <a:latin typeface="Times New Roman"/>
                <a:ea typeface="Tahoma"/>
                <a:cs typeface="Tahoma"/>
              </a:rPr>
              <a:t> (</a:t>
            </a:r>
            <a:r>
              <a:rPr lang="en-US" sz="2000" dirty="0">
                <a:solidFill>
                  <a:srgbClr val="000000"/>
                </a:solidFill>
                <a:latin typeface="Times New Roman"/>
                <a:ea typeface="Tahoma"/>
                <a:cs typeface="Tahoma"/>
              </a:rPr>
              <a:t>E5 Exam) </a:t>
            </a:r>
            <a:r>
              <a:rPr lang="en-US" sz="2000" b="0" i="0" dirty="0">
                <a:solidFill>
                  <a:srgbClr val="000000"/>
                </a:solidFill>
                <a:latin typeface="Times New Roman"/>
                <a:ea typeface="Tahoma"/>
                <a:cs typeface="Tahoma"/>
              </a:rPr>
              <a:t>and</a:t>
            </a:r>
            <a:r>
              <a:rPr lang="en-US" sz="2000" dirty="0">
                <a:solidFill>
                  <a:srgbClr val="000000"/>
                </a:solidFill>
                <a:latin typeface="Times New Roman"/>
                <a:ea typeface="Tahoma"/>
                <a:cs typeface="Tahoma"/>
              </a:rPr>
              <a:t> Reporting Senior Communitive Average (</a:t>
            </a:r>
            <a:r>
              <a:rPr lang="en-US" sz="2000" b="0" i="0" dirty="0">
                <a:solidFill>
                  <a:srgbClr val="000000"/>
                </a:solidFill>
                <a:latin typeface="Times New Roman"/>
                <a:ea typeface="Tahoma"/>
                <a:cs typeface="Tahoma"/>
              </a:rPr>
              <a:t>RSCA</a:t>
            </a:r>
            <a:r>
              <a:rPr lang="en-US" sz="2000" dirty="0">
                <a:solidFill>
                  <a:srgbClr val="000000"/>
                </a:solidFill>
                <a:latin typeface="Times New Roman"/>
                <a:ea typeface="Tahoma"/>
                <a:cs typeface="Tahoma"/>
              </a:rPr>
              <a:t>)</a:t>
            </a:r>
            <a:r>
              <a:rPr lang="en-US" sz="2000" b="0" i="0" dirty="0">
                <a:solidFill>
                  <a:srgbClr val="000000"/>
                </a:solidFill>
                <a:latin typeface="Times New Roman"/>
                <a:ea typeface="Tahoma"/>
                <a:cs typeface="Tahoma"/>
              </a:rPr>
              <a:t> PMA (E6/E7 Exam) using only the evaluations that fall within the prescribed dates outlined in the applicable advancement exam cycle NAVADMIN</a:t>
            </a:r>
            <a:r>
              <a:rPr lang="en-US" sz="2000" dirty="0">
                <a:solidFill>
                  <a:srgbClr val="000000"/>
                </a:solidFill>
                <a:latin typeface="Times New Roman"/>
                <a:ea typeface="Tahoma"/>
                <a:cs typeface="Tahoma"/>
              </a:rPr>
              <a:t>.</a:t>
            </a:r>
            <a:endParaRPr lang="en-US" sz="2000" b="0" i="0" dirty="0">
              <a:solidFill>
                <a:srgbClr val="000000"/>
              </a:solidFill>
              <a:latin typeface="Times New Roman"/>
              <a:ea typeface="Tahoma"/>
              <a:cs typeface="Tahoma"/>
            </a:endParaRPr>
          </a:p>
          <a:p>
            <a:pPr>
              <a:lnSpc>
                <a:spcPct val="100000"/>
              </a:lnSpc>
              <a:spcBef>
                <a:spcPts val="800"/>
              </a:spcBef>
              <a:spcAft>
                <a:spcPts val="800"/>
              </a:spcAft>
            </a:pPr>
            <a:r>
              <a:rPr lang="en-US" sz="2000" dirty="0">
                <a:solidFill>
                  <a:srgbClr val="000000"/>
                </a:solidFill>
                <a:latin typeface="Times New Roman"/>
                <a:ea typeface="Tahoma"/>
                <a:cs typeface="Tahoma"/>
              </a:rPr>
              <a:t>For example: NAVADMIN 032/25 and NAVADMIN 183/24:</a:t>
            </a:r>
          </a:p>
          <a:p>
            <a:pPr lvl="1">
              <a:lnSpc>
                <a:spcPct val="100000"/>
              </a:lnSpc>
              <a:spcBef>
                <a:spcPts val="800"/>
              </a:spcBef>
              <a:spcAft>
                <a:spcPts val="800"/>
              </a:spcAft>
            </a:pPr>
            <a:r>
              <a:rPr lang="en-US" sz="2000" b="0" i="0" dirty="0">
                <a:solidFill>
                  <a:srgbClr val="000000"/>
                </a:solidFill>
                <a:latin typeface="Times New Roman"/>
                <a:ea typeface="Tahoma"/>
                <a:cs typeface="Tahoma"/>
              </a:rPr>
              <a:t>E7 - 1 January 2022 to 31 December 2024</a:t>
            </a:r>
          </a:p>
          <a:p>
            <a:pPr lvl="1">
              <a:lnSpc>
                <a:spcPct val="100000"/>
              </a:lnSpc>
              <a:spcBef>
                <a:spcPts val="800"/>
              </a:spcBef>
              <a:spcAft>
                <a:spcPts val="800"/>
              </a:spcAft>
            </a:pPr>
            <a:r>
              <a:rPr lang="en-US" sz="2000" b="0" i="0" dirty="0">
                <a:solidFill>
                  <a:srgbClr val="000000"/>
                </a:solidFill>
                <a:latin typeface="Times New Roman"/>
                <a:ea typeface="Tahoma"/>
                <a:cs typeface="Tahoma"/>
              </a:rPr>
              <a:t>E6 - 1 March 2022 to 28 February 2025</a:t>
            </a:r>
          </a:p>
          <a:p>
            <a:pPr lvl="1">
              <a:lnSpc>
                <a:spcPct val="100000"/>
              </a:lnSpc>
              <a:spcBef>
                <a:spcPts val="800"/>
              </a:spcBef>
              <a:spcAft>
                <a:spcPts val="800"/>
              </a:spcAft>
            </a:pPr>
            <a:r>
              <a:rPr lang="en-US" sz="2000" b="0" i="0" dirty="0">
                <a:solidFill>
                  <a:srgbClr val="000000"/>
                </a:solidFill>
                <a:latin typeface="Times New Roman"/>
                <a:ea typeface="Tahoma"/>
                <a:cs typeface="Tahoma"/>
              </a:rPr>
              <a:t>E5 - 1 December 2023 to 28 February 2025</a:t>
            </a:r>
          </a:p>
        </p:txBody>
      </p:sp>
      <p:sp>
        <p:nvSpPr>
          <p:cNvPr id="5" name="Title 1">
            <a:extLst>
              <a:ext uri="{FF2B5EF4-FFF2-40B4-BE49-F238E27FC236}">
                <a16:creationId xmlns:a16="http://schemas.microsoft.com/office/drawing/2014/main" id="{55612CFA-CCF1-5C71-0944-04119AE0148A}"/>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Calculating PMA/RSCA PMA</a:t>
            </a:r>
          </a:p>
        </p:txBody>
      </p:sp>
    </p:spTree>
    <p:extLst>
      <p:ext uri="{BB962C8B-B14F-4D97-AF65-F5344CB8AC3E}">
        <p14:creationId xmlns:p14="http://schemas.microsoft.com/office/powerpoint/2010/main" val="3820733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1530329-D12F-323C-9465-F858503A1245}"/>
              </a:ext>
            </a:extLst>
          </p:cNvPr>
          <p:cNvGraphicFramePr>
            <a:graphicFrameLocks noGrp="1"/>
          </p:cNvGraphicFramePr>
          <p:nvPr>
            <p:ph idx="1"/>
            <p:extLst>
              <p:ext uri="{D42A27DB-BD31-4B8C-83A1-F6EECF244321}">
                <p14:modId xmlns:p14="http://schemas.microsoft.com/office/powerpoint/2010/main" val="3088058921"/>
              </p:ext>
            </p:extLst>
          </p:nvPr>
        </p:nvGraphicFramePr>
        <p:xfrm>
          <a:off x="2895600" y="1712775"/>
          <a:ext cx="6400800" cy="2882106"/>
        </p:xfrm>
        <a:graphic>
          <a:graphicData uri="http://schemas.openxmlformats.org/drawingml/2006/table">
            <a:tbl>
              <a:tblPr/>
              <a:tblGrid>
                <a:gridCol w="1600200">
                  <a:extLst>
                    <a:ext uri="{9D8B030D-6E8A-4147-A177-3AD203B41FA5}">
                      <a16:colId xmlns:a16="http://schemas.microsoft.com/office/drawing/2014/main" val="1590738005"/>
                    </a:ext>
                  </a:extLst>
                </a:gridCol>
                <a:gridCol w="1600200">
                  <a:extLst>
                    <a:ext uri="{9D8B030D-6E8A-4147-A177-3AD203B41FA5}">
                      <a16:colId xmlns:a16="http://schemas.microsoft.com/office/drawing/2014/main" val="2673320571"/>
                    </a:ext>
                  </a:extLst>
                </a:gridCol>
                <a:gridCol w="1600200">
                  <a:extLst>
                    <a:ext uri="{9D8B030D-6E8A-4147-A177-3AD203B41FA5}">
                      <a16:colId xmlns:a16="http://schemas.microsoft.com/office/drawing/2014/main" val="258480345"/>
                    </a:ext>
                  </a:extLst>
                </a:gridCol>
                <a:gridCol w="1600200">
                  <a:extLst>
                    <a:ext uri="{9D8B030D-6E8A-4147-A177-3AD203B41FA5}">
                      <a16:colId xmlns:a16="http://schemas.microsoft.com/office/drawing/2014/main" val="938526349"/>
                    </a:ext>
                  </a:extLst>
                </a:gridCol>
              </a:tblGrid>
              <a:tr h="480351">
                <a:tc gridSpan="4">
                  <a:txBody>
                    <a:bodyPr/>
                    <a:lstStyle/>
                    <a:p>
                      <a:pPr algn="ctr" fontAlgn="ctr"/>
                      <a:r>
                        <a:rPr lang="en-US" sz="2000" b="0" i="0" u="none" strike="noStrike" dirty="0">
                          <a:solidFill>
                            <a:srgbClr val="000000"/>
                          </a:solidFill>
                          <a:effectLst/>
                          <a:latin typeface="Times New Roman"/>
                          <a:cs typeface="Calibri"/>
                        </a:rPr>
                        <a:t>FMS Points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0358030"/>
                  </a:ext>
                </a:extLst>
              </a:tr>
              <a:tr h="480351">
                <a:tc>
                  <a:txBody>
                    <a:bodyPr/>
                    <a:lstStyle/>
                    <a:p>
                      <a:pPr algn="ctr" fontAlgn="ctr"/>
                      <a:r>
                        <a:rPr lang="en-US" sz="2000" b="0" i="0" u="none" strike="noStrike" dirty="0">
                          <a:solidFill>
                            <a:srgbClr val="000000"/>
                          </a:solidFill>
                          <a:effectLst/>
                          <a:latin typeface="Times New Roman"/>
                          <a:cs typeface="Calibri"/>
                        </a:rPr>
                        <a:t>Block 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PMA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E-5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656042"/>
                  </a:ext>
                </a:extLst>
              </a:tr>
              <a:tr h="480351">
                <a:tc>
                  <a:txBody>
                    <a:bodyPr/>
                    <a:lstStyle/>
                    <a:p>
                      <a:pPr algn="ctr" fontAlgn="ctr"/>
                      <a:r>
                        <a:rPr lang="en-US" sz="2000" b="0" i="0" u="none" strike="noStrike" dirty="0">
                          <a:solidFill>
                            <a:srgbClr val="000000"/>
                          </a:solidFill>
                          <a:effectLst/>
                          <a:latin typeface="Times New Roman"/>
                          <a:cs typeface="Calibri"/>
                        </a:rPr>
                        <a:t>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0311190"/>
                  </a:ext>
                </a:extLst>
              </a:tr>
              <a:tr h="480351">
                <a:tc>
                  <a:txBody>
                    <a:bodyPr/>
                    <a:lstStyle/>
                    <a:p>
                      <a:pPr algn="ctr" fontAlgn="ctr"/>
                      <a:r>
                        <a:rPr lang="en-US" sz="2000" b="0" i="0" u="none" strike="noStrike" dirty="0">
                          <a:solidFill>
                            <a:srgbClr val="000000"/>
                          </a:solidFill>
                          <a:effectLst/>
                          <a:latin typeface="Times New Roman"/>
                          <a:cs typeface="Calibri"/>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1360255"/>
                  </a:ext>
                </a:extLst>
              </a:tr>
              <a:tr h="480351">
                <a:tc>
                  <a:txBody>
                    <a:bodyPr/>
                    <a:lstStyle/>
                    <a:p>
                      <a:pPr algn="ctr" fontAlgn="ctr"/>
                      <a:r>
                        <a:rPr lang="en-US" sz="2000" b="0" i="0" u="none" strike="noStrike" dirty="0">
                          <a:solidFill>
                            <a:srgbClr val="000000"/>
                          </a:solidFill>
                          <a:effectLst/>
                          <a:latin typeface="Times New Roman"/>
                          <a:cs typeface="Calibri"/>
                        </a:rPr>
                        <a:t>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8256631"/>
                  </a:ext>
                </a:extLst>
              </a:tr>
              <a:tr h="480351">
                <a:tc>
                  <a:txBody>
                    <a:bodyPr/>
                    <a:lstStyle/>
                    <a:p>
                      <a:pPr algn="ctr" fontAlgn="ctr"/>
                      <a:r>
                        <a:rPr lang="en-US" sz="2000" b="0" i="0" u="none" strike="noStrike" dirty="0">
                          <a:solidFill>
                            <a:srgbClr val="000000"/>
                          </a:solidFill>
                          <a:effectLst/>
                          <a:latin typeface="Times New Roman"/>
                          <a:cs typeface="Calibri"/>
                        </a:rPr>
                        <a:t>PROG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9299918"/>
                  </a:ext>
                </a:extLst>
              </a:tr>
            </a:tbl>
          </a:graphicData>
        </a:graphic>
      </p:graphicFrame>
      <p:sp>
        <p:nvSpPr>
          <p:cNvPr id="4" name="Title 1">
            <a:extLst>
              <a:ext uri="{FF2B5EF4-FFF2-40B4-BE49-F238E27FC236}">
                <a16:creationId xmlns:a16="http://schemas.microsoft.com/office/drawing/2014/main" id="{C38D9637-C62C-5098-2526-953F8C53C9BB}"/>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Promotion Recommendation</a:t>
            </a:r>
          </a:p>
        </p:txBody>
      </p:sp>
    </p:spTree>
    <p:extLst>
      <p:ext uri="{BB962C8B-B14F-4D97-AF65-F5344CB8AC3E}">
        <p14:creationId xmlns:p14="http://schemas.microsoft.com/office/powerpoint/2010/main" val="54087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799" y="1718365"/>
            <a:ext cx="10058399" cy="3766395"/>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Rewards additional PMA points towards their FMS</a:t>
            </a:r>
          </a:p>
          <a:p>
            <a:pPr>
              <a:lnSpc>
                <a:spcPct val="100000"/>
              </a:lnSpc>
              <a:spcBef>
                <a:spcPts val="300"/>
              </a:spcBef>
              <a:spcAft>
                <a:spcPts val="300"/>
              </a:spcAft>
            </a:pPr>
            <a:r>
              <a:rPr lang="en-US" sz="2000" dirty="0">
                <a:solidFill>
                  <a:srgbClr val="000000"/>
                </a:solidFill>
                <a:latin typeface="Times New Roman"/>
                <a:ea typeface="Tahoma"/>
                <a:cs typeface="Tahoma"/>
              </a:rPr>
              <a:t>Members Individual Trait Average (ITA) is compared to the RSCA and extra points are provided for how far above RSCA a member's ITA is. </a:t>
            </a:r>
            <a:endParaRPr lang="en-US" sz="2000" b="0" i="0" dirty="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Each Advancement cycle NAVADMIN will provide guidelines on each evaluation used to provide RSCA PMA values</a:t>
            </a:r>
          </a:p>
          <a:p>
            <a:pPr>
              <a:lnSpc>
                <a:spcPct val="100000"/>
              </a:lnSpc>
              <a:spcBef>
                <a:spcPts val="300"/>
              </a:spcBef>
              <a:spcAft>
                <a:spcPts val="300"/>
              </a:spcAft>
            </a:pPr>
            <a:r>
              <a:rPr lang="en-US" sz="2000" b="0" i="0" dirty="0">
                <a:solidFill>
                  <a:srgbClr val="000000"/>
                </a:solidFill>
                <a:latin typeface="Times New Roman"/>
                <a:ea typeface="Tahoma"/>
                <a:cs typeface="Tahoma"/>
              </a:rPr>
              <a:t>The RSCA PMA calculation is included in the automated Enlisted Advancement Worksheet (EAW)</a:t>
            </a:r>
            <a:endParaRPr lang="en-US" sz="2000">
              <a:latin typeface="Times New Roman"/>
              <a:ea typeface="Tahoma" panose="020B0604030504040204" pitchFamily="34" charset="0"/>
              <a:cs typeface="Tahoma" panose="020B0604030504040204" pitchFamily="34" charset="0"/>
            </a:endParaRPr>
          </a:p>
          <a:p>
            <a:pPr marL="571500" lvl="1">
              <a:lnSpc>
                <a:spcPct val="100000"/>
              </a:lnSpc>
              <a:spcBef>
                <a:spcPts val="300"/>
              </a:spcBef>
              <a:spcAft>
                <a:spcPts val="300"/>
              </a:spcAft>
            </a:pPr>
            <a:r>
              <a:rPr lang="en-US" sz="2000" b="0" i="0" dirty="0">
                <a:solidFill>
                  <a:srgbClr val="000000"/>
                </a:solidFill>
                <a:latin typeface="Times New Roman"/>
                <a:ea typeface="Tahoma"/>
                <a:cs typeface="Tahoma"/>
              </a:rPr>
              <a:t>Manual input can be done by ESO</a:t>
            </a:r>
            <a:endParaRPr lang="en-US" sz="1900" dirty="0">
              <a:latin typeface="Times New Roman"/>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8F38C830-9071-38A6-1177-EBBF7664E2A7}"/>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RSCA PMA</a:t>
            </a:r>
          </a:p>
        </p:txBody>
      </p:sp>
    </p:spTree>
    <p:extLst>
      <p:ext uri="{BB962C8B-B14F-4D97-AF65-F5344CB8AC3E}">
        <p14:creationId xmlns:p14="http://schemas.microsoft.com/office/powerpoint/2010/main" val="1487728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549917"/>
            <a:ext cx="10058400" cy="400110"/>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Example to calculate provided in Facilitator Guide</a:t>
            </a:r>
          </a:p>
        </p:txBody>
      </p:sp>
      <p:graphicFrame>
        <p:nvGraphicFramePr>
          <p:cNvPr id="7" name="Content Placeholder 6">
            <a:extLst>
              <a:ext uri="{FF2B5EF4-FFF2-40B4-BE49-F238E27FC236}">
                <a16:creationId xmlns:a16="http://schemas.microsoft.com/office/drawing/2014/main" id="{BCD01555-BD44-74EF-2074-966DB4CAFC1D}"/>
              </a:ext>
            </a:extLst>
          </p:cNvPr>
          <p:cNvGraphicFramePr>
            <a:graphicFrameLocks noGrp="1"/>
          </p:cNvGraphicFramePr>
          <p:nvPr>
            <p:ph idx="1"/>
            <p:extLst>
              <p:ext uri="{D42A27DB-BD31-4B8C-83A1-F6EECF244321}">
                <p14:modId xmlns:p14="http://schemas.microsoft.com/office/powerpoint/2010/main" val="2145107924"/>
              </p:ext>
            </p:extLst>
          </p:nvPr>
        </p:nvGraphicFramePr>
        <p:xfrm>
          <a:off x="2895600" y="1981200"/>
          <a:ext cx="6400800" cy="3277390"/>
        </p:xfrm>
        <a:graphic>
          <a:graphicData uri="http://schemas.openxmlformats.org/drawingml/2006/table">
            <a:tbl>
              <a:tblPr firstRow="1" bandRow="1"/>
              <a:tblGrid>
                <a:gridCol w="3158566">
                  <a:extLst>
                    <a:ext uri="{9D8B030D-6E8A-4147-A177-3AD203B41FA5}">
                      <a16:colId xmlns:a16="http://schemas.microsoft.com/office/drawing/2014/main" val="1341882613"/>
                    </a:ext>
                  </a:extLst>
                </a:gridCol>
                <a:gridCol w="3242234">
                  <a:extLst>
                    <a:ext uri="{9D8B030D-6E8A-4147-A177-3AD203B41FA5}">
                      <a16:colId xmlns:a16="http://schemas.microsoft.com/office/drawing/2014/main" val="3186090241"/>
                    </a:ext>
                  </a:extLst>
                </a:gridCol>
              </a:tblGrid>
              <a:tr h="327739">
                <a:tc>
                  <a:txBody>
                    <a:bodyPr/>
                    <a:lstStyle/>
                    <a:p>
                      <a:pPr algn="ctr" fontAlgn="ctr"/>
                      <a:r>
                        <a:rPr lang="en-US" sz="2000" b="0" i="0" u="none" strike="noStrike" dirty="0">
                          <a:solidFill>
                            <a:srgbClr val="000000"/>
                          </a:solidFill>
                          <a:effectLst/>
                          <a:latin typeface="Times New Roman"/>
                        </a:rPr>
                        <a:t>ITA Points Above RSCA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000" b="0" i="0" u="none" strike="noStrike" dirty="0">
                          <a:solidFill>
                            <a:srgbClr val="000000"/>
                          </a:solidFill>
                          <a:effectLst/>
                          <a:latin typeface="Times New Roman"/>
                        </a:rPr>
                        <a:t>Additional RSCA Points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090412020"/>
                  </a:ext>
                </a:extLst>
              </a:tr>
              <a:tr h="327739">
                <a:tc>
                  <a:txBody>
                    <a:bodyPr/>
                    <a:lstStyle/>
                    <a:p>
                      <a:pPr algn="ctr" fontAlgn="ctr"/>
                      <a:r>
                        <a:rPr lang="en-US" sz="2000" b="0" i="0" u="none" strike="noStrike" dirty="0">
                          <a:solidFill>
                            <a:srgbClr val="000000"/>
                          </a:solidFill>
                          <a:effectLst/>
                          <a:latin typeface="Times New Roman"/>
                        </a:rPr>
                        <a:t>0.05  to  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985275"/>
                  </a:ext>
                </a:extLst>
              </a:tr>
              <a:tr h="327739">
                <a:tc>
                  <a:txBody>
                    <a:bodyPr/>
                    <a:lstStyle/>
                    <a:p>
                      <a:pPr algn="ctr" fontAlgn="ctr"/>
                      <a:r>
                        <a:rPr lang="en-US" sz="2000" b="0" i="0" u="none" strike="noStrike" dirty="0">
                          <a:solidFill>
                            <a:srgbClr val="000000"/>
                          </a:solidFill>
                          <a:effectLst/>
                          <a:latin typeface="Times New Roman"/>
                        </a:rPr>
                        <a:t>0.20  to  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rPr>
                        <a:t>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0132191"/>
                  </a:ext>
                </a:extLst>
              </a:tr>
              <a:tr h="327739">
                <a:tc>
                  <a:txBody>
                    <a:bodyPr/>
                    <a:lstStyle/>
                    <a:p>
                      <a:pPr algn="ctr" fontAlgn="ctr"/>
                      <a:r>
                        <a:rPr lang="en-US" sz="2000" b="0" i="0" u="none" strike="noStrike" dirty="0">
                          <a:solidFill>
                            <a:srgbClr val="000000"/>
                          </a:solidFill>
                          <a:effectLst/>
                          <a:latin typeface="Times New Roman"/>
                        </a:rPr>
                        <a:t>0.35  to  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rPr>
                        <a:t>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7648000"/>
                  </a:ext>
                </a:extLst>
              </a:tr>
              <a:tr h="327739">
                <a:tc>
                  <a:txBody>
                    <a:bodyPr/>
                    <a:lstStyle/>
                    <a:p>
                      <a:pPr algn="ctr" fontAlgn="ctr"/>
                      <a:r>
                        <a:rPr lang="en-US" sz="2000" b="0" i="0" u="none" strike="noStrike" dirty="0">
                          <a:solidFill>
                            <a:srgbClr val="000000"/>
                          </a:solidFill>
                          <a:effectLst/>
                          <a:latin typeface="Times New Roman"/>
                        </a:rPr>
                        <a:t>0.50  to  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6725884"/>
                  </a:ext>
                </a:extLst>
              </a:tr>
              <a:tr h="327739">
                <a:tc>
                  <a:txBody>
                    <a:bodyPr/>
                    <a:lstStyle/>
                    <a:p>
                      <a:pPr algn="ctr" fontAlgn="ctr"/>
                      <a:r>
                        <a:rPr lang="en-US" sz="2000" b="0" i="0" u="none" strike="noStrike" dirty="0">
                          <a:solidFill>
                            <a:srgbClr val="000000"/>
                          </a:solidFill>
                          <a:effectLst/>
                          <a:latin typeface="Times New Roman"/>
                        </a:rPr>
                        <a:t>0.65  to  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6153028"/>
                  </a:ext>
                </a:extLst>
              </a:tr>
              <a:tr h="327739">
                <a:tc>
                  <a:txBody>
                    <a:bodyPr/>
                    <a:lstStyle/>
                    <a:p>
                      <a:pPr algn="ctr" fontAlgn="ctr"/>
                      <a:r>
                        <a:rPr lang="en-US" sz="2000" b="0" i="0" u="none" strike="noStrike" dirty="0">
                          <a:solidFill>
                            <a:srgbClr val="000000"/>
                          </a:solidFill>
                          <a:effectLst/>
                          <a:latin typeface="Times New Roman"/>
                        </a:rPr>
                        <a:t>0.80  to  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1539908"/>
                  </a:ext>
                </a:extLst>
              </a:tr>
              <a:tr h="327739">
                <a:tc>
                  <a:txBody>
                    <a:bodyPr/>
                    <a:lstStyle/>
                    <a:p>
                      <a:pPr algn="ctr" fontAlgn="ctr"/>
                      <a:r>
                        <a:rPr lang="en-US" sz="2000" b="0" i="0" u="none" strike="noStrike" dirty="0">
                          <a:solidFill>
                            <a:srgbClr val="000000"/>
                          </a:solidFill>
                          <a:effectLst/>
                          <a:latin typeface="Times New Roman"/>
                        </a:rPr>
                        <a:t>0.95  to  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3775115"/>
                  </a:ext>
                </a:extLst>
              </a:tr>
              <a:tr h="327739">
                <a:tc>
                  <a:txBody>
                    <a:bodyPr/>
                    <a:lstStyle/>
                    <a:p>
                      <a:pPr algn="ctr" fontAlgn="ctr"/>
                      <a:r>
                        <a:rPr lang="en-US" sz="2000" b="0" i="0" u="none" strike="noStrike" dirty="0">
                          <a:solidFill>
                            <a:srgbClr val="000000"/>
                          </a:solidFill>
                          <a:effectLst/>
                          <a:latin typeface="Times New Roman"/>
                        </a:rPr>
                        <a:t>1.10  to  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8635279"/>
                  </a:ext>
                </a:extLst>
              </a:tr>
              <a:tr h="327739">
                <a:tc>
                  <a:txBody>
                    <a:bodyPr/>
                    <a:lstStyle/>
                    <a:p>
                      <a:pPr algn="ctr" fontAlgn="ctr"/>
                      <a:r>
                        <a:rPr lang="en-US" sz="2000" b="0" i="0" u="none" strike="noStrike" dirty="0">
                          <a:solidFill>
                            <a:srgbClr val="000000"/>
                          </a:solidFill>
                          <a:effectLst/>
                          <a:latin typeface="Times New Roman"/>
                        </a:rPr>
                        <a:t>1.25  or  greater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5588596"/>
                  </a:ext>
                </a:extLst>
              </a:tr>
            </a:tbl>
          </a:graphicData>
        </a:graphic>
      </p:graphicFrame>
      <p:sp>
        <p:nvSpPr>
          <p:cNvPr id="8" name="Title 1">
            <a:extLst>
              <a:ext uri="{FF2B5EF4-FFF2-40B4-BE49-F238E27FC236}">
                <a16:creationId xmlns:a16="http://schemas.microsoft.com/office/drawing/2014/main" id="{64459676-6193-BD34-DBE4-2BFC71AD4ED1}"/>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RSCA PMA</a:t>
            </a:r>
          </a:p>
        </p:txBody>
      </p:sp>
    </p:spTree>
    <p:extLst>
      <p:ext uri="{BB962C8B-B14F-4D97-AF65-F5344CB8AC3E}">
        <p14:creationId xmlns:p14="http://schemas.microsoft.com/office/powerpoint/2010/main" val="993050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53387"/>
            <a:ext cx="10058400" cy="4670187"/>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PNA points come from two sources</a:t>
            </a:r>
            <a:endParaRPr lang="en-US" sz="2000">
              <a:latin typeface="Times New Roman"/>
              <a:ea typeface="Tahoma"/>
              <a:cs typeface="Tahoma"/>
            </a:endParaRPr>
          </a:p>
          <a:p>
            <a:pPr marL="685800" lvl="2" indent="-342900">
              <a:lnSpc>
                <a:spcPct val="100000"/>
              </a:lnSpc>
              <a:spcBef>
                <a:spcPts val="300"/>
              </a:spcBef>
              <a:spcAft>
                <a:spcPts val="300"/>
              </a:spcAft>
            </a:pPr>
            <a:r>
              <a:rPr lang="en-US" sz="2000" b="0" i="0" dirty="0">
                <a:solidFill>
                  <a:srgbClr val="000000"/>
                </a:solidFill>
                <a:latin typeface="Times New Roman"/>
                <a:ea typeface="Tahoma"/>
                <a:cs typeface="Tahoma"/>
              </a:rPr>
              <a:t>PMA</a:t>
            </a:r>
            <a:endParaRPr lang="en-US" sz="2000" b="0" i="0">
              <a:solidFill>
                <a:srgbClr val="000000"/>
              </a:solidFill>
              <a:latin typeface="Times New Roman"/>
              <a:ea typeface="Tahoma"/>
              <a:cs typeface="Tahoma"/>
            </a:endParaRPr>
          </a:p>
          <a:p>
            <a:pPr marL="685800" lvl="2" indent="-342900">
              <a:lnSpc>
                <a:spcPct val="100000"/>
              </a:lnSpc>
              <a:spcBef>
                <a:spcPts val="300"/>
              </a:spcBef>
              <a:spcAft>
                <a:spcPts val="300"/>
              </a:spcAft>
            </a:pPr>
            <a:r>
              <a:rPr lang="en-US" sz="2000" b="0" i="0" dirty="0">
                <a:solidFill>
                  <a:srgbClr val="000000"/>
                </a:solidFill>
                <a:latin typeface="Times New Roman"/>
                <a:ea typeface="Tahoma"/>
                <a:cs typeface="Tahoma"/>
              </a:rPr>
              <a:t>Exam Standard Score (SS)</a:t>
            </a:r>
            <a:endParaRPr lang="en-US">
              <a:solidFill>
                <a:srgbClr val="FFFEF9"/>
              </a:solidFill>
              <a:latin typeface="Times New Roman"/>
              <a:ea typeface="Tahoma"/>
              <a:cs typeface="Segoe UI"/>
            </a:endParaRPr>
          </a:p>
          <a:p>
            <a:pPr marL="342900" lvl="2" indent="-342900">
              <a:lnSpc>
                <a:spcPct val="100000"/>
              </a:lnSpc>
              <a:spcBef>
                <a:spcPts val="300"/>
              </a:spcBef>
              <a:spcAft>
                <a:spcPts val="300"/>
              </a:spcAft>
            </a:pPr>
            <a:r>
              <a:rPr lang="en-US" sz="2000" b="0" i="0" dirty="0">
                <a:solidFill>
                  <a:srgbClr val="000000"/>
                </a:solidFill>
                <a:latin typeface="Times New Roman"/>
                <a:cs typeface="Segoe UI"/>
              </a:rPr>
              <a:t>Awarded to those who pass the exam, but are not advanced due to quota limitations</a:t>
            </a:r>
            <a:endParaRPr lang="en-US">
              <a:solidFill>
                <a:srgbClr val="FFFEF9"/>
              </a:solidFill>
              <a:latin typeface="Times New Roman"/>
              <a:ea typeface="Tahoma"/>
              <a:cs typeface="Segoe UI"/>
            </a:endParaRPr>
          </a:p>
          <a:p>
            <a:pPr lvl="1" indent="-342900">
              <a:lnSpc>
                <a:spcPct val="100000"/>
              </a:lnSpc>
              <a:spcBef>
                <a:spcPts val="300"/>
              </a:spcBef>
              <a:spcAft>
                <a:spcPts val="300"/>
              </a:spcAft>
              <a:defRPr/>
            </a:pPr>
            <a:r>
              <a:rPr lang="en-US" sz="2000" b="0" i="0" dirty="0">
                <a:solidFill>
                  <a:srgbClr val="000000"/>
                </a:solidFill>
                <a:latin typeface="Times New Roman"/>
                <a:ea typeface="Tahoma"/>
                <a:cs typeface="Tahoma"/>
              </a:rPr>
              <a:t>Points awarded each exam cycle based on relative ranking to peers</a:t>
            </a:r>
            <a:endParaRPr lang="en-US" sz="2000" b="0" i="0">
              <a:solidFill>
                <a:srgbClr val="000000"/>
              </a:solidFill>
              <a:latin typeface="Times New Roman"/>
              <a:ea typeface="Tahoma"/>
              <a:cs typeface="Tahoma"/>
            </a:endParaRPr>
          </a:p>
          <a:p>
            <a:pPr marL="685800" lvl="2" indent="-342900">
              <a:lnSpc>
                <a:spcPct val="100000"/>
              </a:lnSpc>
              <a:spcBef>
                <a:spcPts val="300"/>
              </a:spcBef>
              <a:spcAft>
                <a:spcPts val="300"/>
              </a:spcAft>
              <a:defRPr/>
            </a:pPr>
            <a:r>
              <a:rPr lang="en-US" sz="2000" b="0" i="0" dirty="0">
                <a:solidFill>
                  <a:srgbClr val="000000"/>
                </a:solidFill>
                <a:latin typeface="Times New Roman"/>
                <a:ea typeface="Tahoma"/>
                <a:cs typeface="Tahoma"/>
              </a:rPr>
              <a:t>Top 25% PMA =1.5 points</a:t>
            </a:r>
            <a:endParaRPr lang="en-US" sz="2000" b="0" i="0">
              <a:solidFill>
                <a:srgbClr val="000000"/>
              </a:solidFill>
              <a:latin typeface="Times New Roman"/>
              <a:ea typeface="Tahoma"/>
              <a:cs typeface="Tahoma"/>
            </a:endParaRPr>
          </a:p>
          <a:p>
            <a:pPr marL="685800" lvl="2" indent="-342900">
              <a:lnSpc>
                <a:spcPct val="100000"/>
              </a:lnSpc>
              <a:spcBef>
                <a:spcPts val="300"/>
              </a:spcBef>
              <a:spcAft>
                <a:spcPts val="300"/>
              </a:spcAft>
              <a:defRPr/>
            </a:pPr>
            <a:r>
              <a:rPr lang="en-US" sz="2000" b="0" i="0" dirty="0">
                <a:solidFill>
                  <a:srgbClr val="000000"/>
                </a:solidFill>
                <a:latin typeface="Times New Roman"/>
                <a:ea typeface="Tahoma"/>
                <a:cs typeface="Tahoma"/>
              </a:rPr>
              <a:t>Top 25% SS = 1.5 points</a:t>
            </a:r>
            <a:endParaRPr lang="en-US" sz="2000" b="0" i="0">
              <a:solidFill>
                <a:srgbClr val="000000"/>
              </a:solidFill>
              <a:latin typeface="Times New Roman"/>
              <a:ea typeface="Tahoma"/>
              <a:cs typeface="Tahoma"/>
            </a:endParaRPr>
          </a:p>
          <a:p>
            <a:pPr lvl="1" indent="-342900">
              <a:lnSpc>
                <a:spcPct val="100000"/>
              </a:lnSpc>
              <a:spcBef>
                <a:spcPts val="300"/>
              </a:spcBef>
              <a:spcAft>
                <a:spcPts val="300"/>
              </a:spcAft>
              <a:defRPr/>
            </a:pPr>
            <a:r>
              <a:rPr lang="en-US" sz="2000" b="0" i="0" dirty="0">
                <a:solidFill>
                  <a:srgbClr val="000000"/>
                </a:solidFill>
                <a:latin typeface="Times New Roman"/>
                <a:cs typeface="Segoe UI"/>
              </a:rPr>
              <a:t>Up to 3.0 total PNA points earned per exam cycle, for up to 3 cycles</a:t>
            </a:r>
          </a:p>
          <a:p>
            <a:pPr marL="0" indent="0">
              <a:buNone/>
            </a:pPr>
            <a:endParaRPr lang="en-US" sz="2000"/>
          </a:p>
          <a:p>
            <a:endParaRPr lang="en-US"/>
          </a:p>
        </p:txBody>
      </p:sp>
      <p:sp>
        <p:nvSpPr>
          <p:cNvPr id="7" name="Title 1">
            <a:extLst>
              <a:ext uri="{FF2B5EF4-FFF2-40B4-BE49-F238E27FC236}">
                <a16:creationId xmlns:a16="http://schemas.microsoft.com/office/drawing/2014/main" id="{58A171CD-4109-CDDC-4014-3E457267E184}"/>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Pass but Not Advanced (PNA) Points</a:t>
            </a:r>
          </a:p>
        </p:txBody>
      </p:sp>
    </p:spTree>
    <p:extLst>
      <p:ext uri="{BB962C8B-B14F-4D97-AF65-F5344CB8AC3E}">
        <p14:creationId xmlns:p14="http://schemas.microsoft.com/office/powerpoint/2010/main" val="267256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FD902DC-A4A0-BBF5-8294-68E3F84A538B}"/>
              </a:ext>
            </a:extLst>
          </p:cNvPr>
          <p:cNvGraphicFramePr>
            <a:graphicFrameLocks noGrp="1"/>
          </p:cNvGraphicFramePr>
          <p:nvPr>
            <p:extLst>
              <p:ext uri="{D42A27DB-BD31-4B8C-83A1-F6EECF244321}">
                <p14:modId xmlns:p14="http://schemas.microsoft.com/office/powerpoint/2010/main" val="3645312995"/>
              </p:ext>
            </p:extLst>
          </p:nvPr>
        </p:nvGraphicFramePr>
        <p:xfrm>
          <a:off x="2799450" y="1557130"/>
          <a:ext cx="6593095" cy="3962399"/>
        </p:xfrm>
        <a:graphic>
          <a:graphicData uri="http://schemas.openxmlformats.org/drawingml/2006/table">
            <a:tbl>
              <a:tblPr/>
              <a:tblGrid>
                <a:gridCol w="1648274">
                  <a:extLst>
                    <a:ext uri="{9D8B030D-6E8A-4147-A177-3AD203B41FA5}">
                      <a16:colId xmlns:a16="http://schemas.microsoft.com/office/drawing/2014/main" val="4271621597"/>
                    </a:ext>
                  </a:extLst>
                </a:gridCol>
                <a:gridCol w="1744869">
                  <a:extLst>
                    <a:ext uri="{9D8B030D-6E8A-4147-A177-3AD203B41FA5}">
                      <a16:colId xmlns:a16="http://schemas.microsoft.com/office/drawing/2014/main" val="1039749974"/>
                    </a:ext>
                  </a:extLst>
                </a:gridCol>
                <a:gridCol w="1551678">
                  <a:extLst>
                    <a:ext uri="{9D8B030D-6E8A-4147-A177-3AD203B41FA5}">
                      <a16:colId xmlns:a16="http://schemas.microsoft.com/office/drawing/2014/main" val="944313787"/>
                    </a:ext>
                  </a:extLst>
                </a:gridCol>
                <a:gridCol w="1648274">
                  <a:extLst>
                    <a:ext uri="{9D8B030D-6E8A-4147-A177-3AD203B41FA5}">
                      <a16:colId xmlns:a16="http://schemas.microsoft.com/office/drawing/2014/main" val="1009251957"/>
                    </a:ext>
                  </a:extLst>
                </a:gridCol>
              </a:tblGrid>
              <a:tr h="422781">
                <a:tc>
                  <a:txBody>
                    <a:bodyPr/>
                    <a:lstStyle/>
                    <a:p>
                      <a:pPr algn="ctr" fontAlgn="ctr">
                        <a:buNone/>
                      </a:pPr>
                      <a:r>
                        <a:rPr lang="en-US" sz="2000" b="0" i="0" u="none" strike="noStrike" dirty="0">
                          <a:solidFill>
                            <a:srgbClr val="000000"/>
                          </a:solidFill>
                          <a:effectLst/>
                          <a:latin typeface="Times New Roman"/>
                        </a:rPr>
                        <a:t>Jan​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Times New Roman"/>
                        </a:rPr>
                        <a:t>3rd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Times New Roman"/>
                        </a:rPr>
                        <a:t>Thursday​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buNone/>
                      </a:pPr>
                      <a:r>
                        <a:rPr lang="en-US" sz="2000" b="0" i="0" u="none" strike="noStrike" dirty="0">
                          <a:solidFill>
                            <a:srgbClr val="000000"/>
                          </a:solidFill>
                          <a:effectLst/>
                          <a:latin typeface="Times New Roman"/>
                        </a:rPr>
                        <a:t>E-7​ </a:t>
                      </a:r>
                      <a:endParaRPr lang="en-US" sz="2000" dirty="0">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5472650"/>
                  </a:ext>
                </a:extLst>
              </a:tr>
              <a:tr h="484275">
                <a:tc rowSpan="2">
                  <a:txBody>
                    <a:bodyPr/>
                    <a:lstStyle/>
                    <a:p>
                      <a:pPr algn="ctr" fontAlgn="ctr">
                        <a:buNone/>
                      </a:pPr>
                      <a:r>
                        <a:rPr lang="en-US" sz="2000" b="0" i="0" u="none" strike="noStrike" dirty="0">
                          <a:solidFill>
                            <a:srgbClr val="000000"/>
                          </a:solidFill>
                          <a:effectLst/>
                          <a:latin typeface="Times New Roman"/>
                        </a:rPr>
                        <a:t>Mar​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Times New Roman"/>
                        </a:rPr>
                        <a:t>1st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Times New Roman"/>
                        </a:rPr>
                        <a:t>Thursday​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buNone/>
                      </a:pPr>
                      <a:r>
                        <a:rPr lang="en-US" sz="2000" b="0" i="0" u="none" strike="noStrike" dirty="0">
                          <a:solidFill>
                            <a:srgbClr val="000000"/>
                          </a:solidFill>
                          <a:effectLst/>
                          <a:latin typeface="Times New Roman"/>
                        </a:rPr>
                        <a:t>E-6​ </a:t>
                      </a:r>
                      <a:endParaRPr lang="en-US" sz="2000" dirty="0">
                        <a:latin typeface="Times New Roman"/>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6280759"/>
                  </a:ext>
                </a:extLst>
              </a:tr>
              <a:tr h="484275">
                <a:tc vMerge="1">
                  <a:txBody>
                    <a:bodyPr/>
                    <a:lstStyle/>
                    <a:p>
                      <a:endParaRPr lang="en-US"/>
                    </a:p>
                  </a:txBody>
                  <a:tcPr/>
                </a:tc>
                <a:tc>
                  <a:txBody>
                    <a:bodyPr/>
                    <a:lstStyle/>
                    <a:p>
                      <a:pPr algn="ctr" fontAlgn="ctr">
                        <a:buNone/>
                      </a:pPr>
                      <a:r>
                        <a:rPr lang="en-US" sz="2000" b="0" i="0" u="none" strike="noStrike" dirty="0">
                          <a:solidFill>
                            <a:srgbClr val="000000"/>
                          </a:solidFill>
                          <a:effectLst/>
                          <a:latin typeface="Times New Roman"/>
                        </a:rPr>
                        <a:t>2nd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Times New Roman"/>
                        </a:rPr>
                        <a:t>Thursday​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buNone/>
                      </a:pPr>
                      <a:r>
                        <a:rPr lang="en-US" sz="2000" b="0" i="0" u="none" strike="noStrike" dirty="0">
                          <a:solidFill>
                            <a:srgbClr val="000000"/>
                          </a:solidFill>
                          <a:effectLst/>
                          <a:latin typeface="Times New Roman"/>
                        </a:rPr>
                        <a:t>E-5​ </a:t>
                      </a:r>
                      <a:endParaRPr lang="en-US" sz="2000" dirty="0">
                        <a:latin typeface="Times New Roman"/>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1357391"/>
                  </a:ext>
                </a:extLst>
              </a:tr>
              <a:tr h="484275">
                <a:tc rowSpan="2">
                  <a:txBody>
                    <a:bodyPr/>
                    <a:lstStyle/>
                    <a:p>
                      <a:pPr algn="ctr" fontAlgn="ctr">
                        <a:buNone/>
                      </a:pPr>
                      <a:r>
                        <a:rPr lang="en-US" sz="2000" b="0" i="0" u="none" strike="noStrike" dirty="0">
                          <a:solidFill>
                            <a:srgbClr val="000000"/>
                          </a:solidFill>
                          <a:effectLst/>
                          <a:latin typeface="Times New Roman"/>
                        </a:rPr>
                        <a:t>Sep​</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Times New Roman"/>
                        </a:rPr>
                        <a:t>1st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Times New Roman"/>
                        </a:rPr>
                        <a:t>Thursday​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buNone/>
                      </a:pPr>
                      <a:r>
                        <a:rPr lang="en-US" sz="2000" b="0" i="0" u="none" strike="noStrike" dirty="0">
                          <a:solidFill>
                            <a:srgbClr val="000000"/>
                          </a:solidFill>
                          <a:effectLst/>
                          <a:latin typeface="Times New Roman"/>
                        </a:rPr>
                        <a:t>E-6​ </a:t>
                      </a:r>
                      <a:endParaRPr lang="en-US" sz="2000" dirty="0">
                        <a:latin typeface="Times New Roman"/>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4068488"/>
                  </a:ext>
                </a:extLst>
              </a:tr>
              <a:tr h="484275">
                <a:tc vMerge="1">
                  <a:txBody>
                    <a:bodyPr/>
                    <a:lstStyle/>
                    <a:p>
                      <a:endParaRPr lang="en-US"/>
                    </a:p>
                  </a:txBody>
                  <a:tcPr/>
                </a:tc>
                <a:tc>
                  <a:txBody>
                    <a:bodyPr/>
                    <a:lstStyle/>
                    <a:p>
                      <a:pPr algn="ctr" fontAlgn="ctr">
                        <a:buNone/>
                      </a:pPr>
                      <a:r>
                        <a:rPr lang="en-US" sz="2000" b="0" i="0" u="none" strike="noStrike" dirty="0">
                          <a:solidFill>
                            <a:srgbClr val="000000"/>
                          </a:solidFill>
                          <a:effectLst/>
                          <a:latin typeface="Times New Roman"/>
                        </a:rPr>
                        <a:t>2nd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Times New Roman"/>
                        </a:rPr>
                        <a:t>Thursday​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buNone/>
                      </a:pPr>
                      <a:r>
                        <a:rPr lang="en-US" sz="2000" b="0" i="0" u="none" strike="noStrike" dirty="0">
                          <a:solidFill>
                            <a:srgbClr val="000000"/>
                          </a:solidFill>
                          <a:effectLst/>
                          <a:latin typeface="Times New Roman"/>
                        </a:rPr>
                        <a:t>E-5​ </a:t>
                      </a:r>
                      <a:endParaRPr lang="en-US" sz="2000" dirty="0">
                        <a:latin typeface="Times New Roman"/>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815255"/>
                  </a:ext>
                </a:extLst>
              </a:tr>
              <a:tr h="1118243">
                <a:tc>
                  <a:txBody>
                    <a:bodyPr/>
                    <a:lstStyle/>
                    <a:p>
                      <a:pPr algn="ctr" fontAlgn="ctr">
                        <a:buNone/>
                      </a:pPr>
                      <a:r>
                        <a:rPr lang="en-US" sz="2000" b="0" i="0" u="none" strike="noStrike" dirty="0">
                          <a:solidFill>
                            <a:srgbClr val="000000"/>
                          </a:solidFill>
                          <a:effectLst/>
                          <a:latin typeface="Times New Roman"/>
                        </a:rPr>
                        <a:t>SELRES​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Times New Roman"/>
                        </a:rPr>
                        <a:t>1st -28th (29th)​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Times New Roman"/>
                        </a:rPr>
                        <a:t>February​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buNone/>
                      </a:pPr>
                      <a:r>
                        <a:rPr lang="en-US" sz="2000" b="0" i="0" u="none" strike="noStrike" dirty="0">
                          <a:solidFill>
                            <a:srgbClr val="000000"/>
                          </a:solidFill>
                          <a:effectLst/>
                          <a:latin typeface="Times New Roman"/>
                        </a:rPr>
                        <a:t>E5-E7 Exam​ </a:t>
                      </a:r>
                      <a:endParaRPr lang="en-US" sz="2000" dirty="0">
                        <a:latin typeface="Times New Roman"/>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4400403"/>
                  </a:ext>
                </a:extLst>
              </a:tr>
              <a:tr h="484275">
                <a:tc>
                  <a:txBody>
                    <a:bodyPr/>
                    <a:lstStyle/>
                    <a:p>
                      <a:pPr algn="ctr" fontAlgn="ctr">
                        <a:buNone/>
                      </a:pPr>
                      <a:r>
                        <a:rPr lang="en-US" sz="2000" b="0" i="0" u="none" strike="noStrike" dirty="0">
                          <a:solidFill>
                            <a:srgbClr val="000000"/>
                          </a:solidFill>
                          <a:effectLst/>
                          <a:latin typeface="Times New Roman"/>
                        </a:rPr>
                        <a:t>SELRES​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Times New Roman"/>
                        </a:rPr>
                        <a:t>1st -31st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Times New Roman"/>
                        </a:rPr>
                        <a:t>August​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buNone/>
                      </a:pPr>
                      <a:r>
                        <a:rPr lang="en-US" sz="2000" b="0" i="0" u="none" strike="noStrike" dirty="0">
                          <a:solidFill>
                            <a:srgbClr val="000000"/>
                          </a:solidFill>
                          <a:effectLst/>
                          <a:latin typeface="Times New Roman"/>
                        </a:rPr>
                        <a:t>E-5/E-6​ </a:t>
                      </a:r>
                      <a:endParaRPr lang="en-US" sz="2000" dirty="0">
                        <a:latin typeface="Times New Roman"/>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8697555"/>
                  </a:ext>
                </a:extLst>
              </a:tr>
            </a:tbl>
          </a:graphicData>
        </a:graphic>
      </p:graphicFrame>
      <p:sp>
        <p:nvSpPr>
          <p:cNvPr id="6" name="Title 1">
            <a:extLst>
              <a:ext uri="{FF2B5EF4-FFF2-40B4-BE49-F238E27FC236}">
                <a16:creationId xmlns:a16="http://schemas.microsoft.com/office/drawing/2014/main" id="{BD94885A-F541-1D71-F4C7-44A1A08FFE6C}"/>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Exam Schedule</a:t>
            </a:r>
          </a:p>
        </p:txBody>
      </p:sp>
    </p:spTree>
    <p:extLst>
      <p:ext uri="{BB962C8B-B14F-4D97-AF65-F5344CB8AC3E}">
        <p14:creationId xmlns:p14="http://schemas.microsoft.com/office/powerpoint/2010/main" val="414557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10058400" cy="5052646"/>
          </a:xfrm>
        </p:spPr>
        <p:txBody>
          <a:bodyPr vert="horz" lIns="91440" tIns="45720" rIns="91440" bIns="45720" rtlCol="0" anchor="t">
            <a:normAutofit lnSpcReduction="10000"/>
          </a:bodyPr>
          <a:lstStyle/>
          <a:p>
            <a:pPr>
              <a:lnSpc>
                <a:spcPct val="110000"/>
              </a:lnSpc>
              <a:spcBef>
                <a:spcPts val="300"/>
              </a:spcBef>
              <a:spcAft>
                <a:spcPts val="300"/>
              </a:spcAft>
            </a:pPr>
            <a:r>
              <a:rPr lang="en-US" sz="2000" b="0" i="0" dirty="0">
                <a:solidFill>
                  <a:srgbClr val="000000"/>
                </a:solidFill>
                <a:latin typeface="Times New Roman"/>
                <a:cs typeface="Times New Roman"/>
              </a:rPr>
              <a:t>Enlisted Leadership Development Courses are required prior to taking the exam for E6 and E7 candidates</a:t>
            </a:r>
            <a:endParaRPr lang="en-US" sz="2000">
              <a:latin typeface="Times New Roman"/>
              <a:ea typeface="Tahoma"/>
              <a:cs typeface="Times New Roman"/>
            </a:endParaRPr>
          </a:p>
          <a:p>
            <a:pPr>
              <a:lnSpc>
                <a:spcPct val="110000"/>
              </a:lnSpc>
              <a:spcBef>
                <a:spcPts val="300"/>
              </a:spcBef>
              <a:spcAft>
                <a:spcPts val="300"/>
              </a:spcAft>
            </a:pPr>
            <a:r>
              <a:rPr lang="en-US" sz="2000" b="0" i="0" dirty="0">
                <a:solidFill>
                  <a:srgbClr val="000000"/>
                </a:solidFill>
                <a:latin typeface="Times New Roman"/>
                <a:cs typeface="Times New Roman"/>
              </a:rPr>
              <a:t>Professional Military Knowledge Eligibility Exam (PMK-EE) is mandatory for participation in advancement cycle</a:t>
            </a:r>
            <a:endParaRPr lang="en-US" sz="2000">
              <a:latin typeface="Times New Roman"/>
              <a:ea typeface="Tahoma"/>
              <a:cs typeface="Times New Roman"/>
            </a:endParaRPr>
          </a:p>
          <a:p>
            <a:pPr marL="571500" lvl="2">
              <a:lnSpc>
                <a:spcPct val="110000"/>
              </a:lnSpc>
              <a:spcBef>
                <a:spcPts val="300"/>
              </a:spcBef>
              <a:spcAft>
                <a:spcPts val="300"/>
              </a:spcAft>
            </a:pPr>
            <a:r>
              <a:rPr lang="en-US" sz="2000" b="0" i="0" dirty="0">
                <a:solidFill>
                  <a:srgbClr val="000000"/>
                </a:solidFill>
                <a:latin typeface="Times New Roman"/>
                <a:cs typeface="Times New Roman"/>
              </a:rPr>
              <a:t>Complete once per paygrade (Except E4)</a:t>
            </a:r>
            <a:endParaRPr lang="en-US">
              <a:latin typeface="Times New Roman"/>
              <a:ea typeface="Tahoma"/>
              <a:cs typeface="Times New Roman"/>
            </a:endParaRPr>
          </a:p>
          <a:p>
            <a:pPr marL="571500" lvl="2">
              <a:lnSpc>
                <a:spcPct val="110000"/>
              </a:lnSpc>
              <a:spcBef>
                <a:spcPts val="300"/>
              </a:spcBef>
              <a:spcAft>
                <a:spcPts val="300"/>
              </a:spcAft>
            </a:pPr>
            <a:r>
              <a:rPr lang="en-US" sz="2000" b="0" i="0" dirty="0">
                <a:solidFill>
                  <a:srgbClr val="000000"/>
                </a:solidFill>
                <a:latin typeface="Times New Roman"/>
                <a:cs typeface="Times New Roman"/>
              </a:rPr>
              <a:t>E-5 through E-7 candidates</a:t>
            </a:r>
            <a:endParaRPr lang="en-US">
              <a:latin typeface="Times New Roman"/>
              <a:ea typeface="Tahoma"/>
              <a:cs typeface="Times New Roman"/>
            </a:endParaRPr>
          </a:p>
          <a:p>
            <a:pPr>
              <a:lnSpc>
                <a:spcPct val="110000"/>
              </a:lnSpc>
              <a:spcBef>
                <a:spcPts val="300"/>
              </a:spcBef>
              <a:spcAft>
                <a:spcPts val="300"/>
              </a:spcAft>
              <a:defRPr/>
            </a:pPr>
            <a:r>
              <a:rPr lang="en-US" sz="2000" b="0" i="0" dirty="0">
                <a:solidFill>
                  <a:srgbClr val="000000"/>
                </a:solidFill>
                <a:latin typeface="Times New Roman"/>
                <a:cs typeface="Segoe UI"/>
              </a:rPr>
              <a:t>Sailors must review the following </a:t>
            </a:r>
            <a:endParaRPr lang="en-US" sz="2000">
              <a:solidFill>
                <a:srgbClr val="FFFEF9"/>
              </a:solidFill>
              <a:latin typeface="Times New Roman"/>
              <a:cs typeface="Segoe UI" panose="020B0502040204020203" pitchFamily="34" charset="0"/>
            </a:endParaRPr>
          </a:p>
          <a:p>
            <a:pPr marL="571500" lvl="1">
              <a:lnSpc>
                <a:spcPct val="110000"/>
              </a:lnSpc>
              <a:spcBef>
                <a:spcPts val="300"/>
              </a:spcBef>
              <a:spcAft>
                <a:spcPts val="300"/>
              </a:spcAft>
              <a:defRPr/>
            </a:pPr>
            <a:r>
              <a:rPr lang="en-US" sz="2000" b="0" i="0" dirty="0">
                <a:solidFill>
                  <a:srgbClr val="000000"/>
                </a:solidFill>
                <a:latin typeface="Times New Roman"/>
                <a:cs typeface="Segoe UI"/>
              </a:rPr>
              <a:t>Evals, Awards, Degree level, PMK-EE completion, ELD and PMA or RSCA PMA computation on Enlisted Advancement Worksheet (EAW)</a:t>
            </a:r>
            <a:endParaRPr lang="en-US" sz="2000">
              <a:solidFill>
                <a:srgbClr val="FFFEF9"/>
              </a:solidFill>
              <a:latin typeface="Times New Roman"/>
              <a:ea typeface="Tahoma"/>
              <a:cs typeface="Segoe UI" panose="020B0502040204020203" pitchFamily="34" charset="0"/>
            </a:endParaRPr>
          </a:p>
          <a:p>
            <a:pPr marL="571500" lvl="2">
              <a:lnSpc>
                <a:spcPct val="110000"/>
              </a:lnSpc>
              <a:spcBef>
                <a:spcPts val="300"/>
              </a:spcBef>
              <a:spcAft>
                <a:spcPts val="300"/>
              </a:spcAft>
              <a:buFont typeface="Wingdings" panose="05000000000000000000" pitchFamily="2" charset="2"/>
              <a:buChar char="§"/>
              <a:defRPr/>
            </a:pPr>
            <a:r>
              <a:rPr lang="en-US" sz="2000" b="0" i="0" dirty="0">
                <a:solidFill>
                  <a:srgbClr val="000000"/>
                </a:solidFill>
                <a:latin typeface="Times New Roman"/>
                <a:cs typeface="Segoe UI"/>
              </a:rPr>
              <a:t>EAW located in NSIPS</a:t>
            </a:r>
            <a:endParaRPr lang="en-US">
              <a:solidFill>
                <a:srgbClr val="FFFEF9"/>
              </a:solidFill>
              <a:latin typeface="Times New Roman"/>
              <a:ea typeface="Tahoma"/>
              <a:cs typeface="Segoe UI"/>
            </a:endParaRPr>
          </a:p>
          <a:p>
            <a:pPr marL="571500" lvl="2">
              <a:lnSpc>
                <a:spcPct val="110000"/>
              </a:lnSpc>
              <a:spcBef>
                <a:spcPts val="300"/>
              </a:spcBef>
              <a:spcAft>
                <a:spcPts val="300"/>
              </a:spcAft>
              <a:defRPr/>
            </a:pPr>
            <a:r>
              <a:rPr lang="en-US" sz="2000" b="0" i="0" dirty="0">
                <a:solidFill>
                  <a:srgbClr val="000000"/>
                </a:solidFill>
                <a:latin typeface="Times New Roman"/>
                <a:cs typeface="Segoe UI"/>
              </a:rPr>
              <a:t>Sailors must sign verifying it is accurate and then route to </a:t>
            </a:r>
            <a:r>
              <a:rPr lang="en-US" sz="2000" b="0" i="0" dirty="0">
                <a:solidFill>
                  <a:srgbClr val="000000"/>
                </a:solidFill>
                <a:latin typeface="Times New Roman"/>
                <a:ea typeface="Tahoma"/>
                <a:cs typeface="Segoe UI"/>
              </a:rPr>
              <a:t>Educational Services Officer (ESO)</a:t>
            </a:r>
            <a:endParaRPr lang="en-US" sz="2000" b="0" i="0">
              <a:solidFill>
                <a:srgbClr val="000000"/>
              </a:solidFill>
              <a:latin typeface="Times New Roman"/>
              <a:ea typeface="Tahoma"/>
              <a:cs typeface="Segoe UI"/>
            </a:endParaRPr>
          </a:p>
          <a:p>
            <a:pPr marL="571500" lvl="2">
              <a:lnSpc>
                <a:spcPct val="110000"/>
              </a:lnSpc>
              <a:spcBef>
                <a:spcPts val="300"/>
              </a:spcBef>
              <a:spcAft>
                <a:spcPts val="300"/>
              </a:spcAft>
              <a:defRPr/>
            </a:pPr>
            <a:r>
              <a:rPr lang="en-US" sz="2000" b="0" i="0" dirty="0">
                <a:solidFill>
                  <a:srgbClr val="000000"/>
                </a:solidFill>
                <a:latin typeface="Times New Roman"/>
                <a:cs typeface="Times New Roman"/>
              </a:rPr>
              <a:t>Education points will not be on the EAW but if Sailor has a degree, ensure it is in the service record</a:t>
            </a:r>
            <a:endParaRPr lang="en-US" sz="1800" dirty="0">
              <a:latin typeface="Times New Roman"/>
              <a:ea typeface="Tahoma"/>
              <a:cs typeface="Times New Roman"/>
            </a:endParaRPr>
          </a:p>
        </p:txBody>
      </p:sp>
      <p:sp>
        <p:nvSpPr>
          <p:cNvPr id="7" name="Title 1">
            <a:extLst>
              <a:ext uri="{FF2B5EF4-FFF2-40B4-BE49-F238E27FC236}">
                <a16:creationId xmlns:a16="http://schemas.microsoft.com/office/drawing/2014/main" id="{B35A291D-0048-0A46-E63D-431945E33842}"/>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Exam Participation Requirements</a:t>
            </a:r>
          </a:p>
        </p:txBody>
      </p:sp>
    </p:spTree>
    <p:extLst>
      <p:ext uri="{BB962C8B-B14F-4D97-AF65-F5344CB8AC3E}">
        <p14:creationId xmlns:p14="http://schemas.microsoft.com/office/powerpoint/2010/main" val="67770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 y="690"/>
            <a:ext cx="12194208" cy="1325563"/>
          </a:xfrm>
        </p:spPr>
        <p:txBody>
          <a:bodyPr>
            <a:normAutofit/>
          </a:bodyPr>
          <a:lstStyle/>
          <a:p>
            <a:pPr algn="ctr"/>
            <a:r>
              <a:rPr lang="en-US" sz="3200" b="1" i="0" dirty="0">
                <a:solidFill>
                  <a:srgbClr val="000000"/>
                </a:solidFill>
                <a:latin typeface="Times New Roman"/>
                <a:cs typeface="Times New Roman"/>
              </a:rPr>
              <a:t>Enabling Objectives</a:t>
            </a:r>
          </a:p>
        </p:txBody>
      </p:sp>
      <p:sp>
        <p:nvSpPr>
          <p:cNvPr id="3" name="Content Placeholder 2"/>
          <p:cNvSpPr>
            <a:spLocks noGrp="1"/>
          </p:cNvSpPr>
          <p:nvPr>
            <p:ph idx="1"/>
          </p:nvPr>
        </p:nvSpPr>
        <p:spPr>
          <a:xfrm>
            <a:off x="1066800" y="1506502"/>
            <a:ext cx="10058400" cy="4778553"/>
          </a:xfrm>
        </p:spPr>
        <p:txBody>
          <a:bodyPr vert="horz" lIns="91440" tIns="45720" rIns="91440" bIns="45720" rtlCol="0" anchor="t">
            <a:no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DISCUSS the enlisted advancement process and eligibility requirements</a:t>
            </a:r>
            <a:endParaRPr lang="en-US" sz="2000">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DISCUSS the Final Multiple Score (FMS) and contributing factors</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IDENTIFY the process for calculating Performance Mark Average (PMA) and Reporting Senior’s Cumulative Average</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DETERMINE Time-in-Rate/Time-in-Service advancement requirements</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IDENTIFY the sources for Passed-Not-Advanced (PNA) points and how it is awarded</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IDENTIFY advancement incentive programs</a:t>
            </a:r>
          </a:p>
          <a:p>
            <a:pPr>
              <a:lnSpc>
                <a:spcPct val="100000"/>
              </a:lnSpc>
              <a:spcBef>
                <a:spcPts val="300"/>
              </a:spcBef>
              <a:spcAft>
                <a:spcPts val="300"/>
              </a:spcAft>
            </a:pPr>
            <a:endParaRPr lang="en-US" sz="2400">
              <a:ea typeface="Tahoma" panose="020B0604030504040204" pitchFamily="34" charset="0"/>
              <a:cs typeface="Tahoma" panose="020B0604030504040204" pitchFamily="34" charset="0"/>
            </a:endParaRPr>
          </a:p>
          <a:p>
            <a:pPr>
              <a:lnSpc>
                <a:spcPct val="100000"/>
              </a:lnSpc>
              <a:spcBef>
                <a:spcPts val="300"/>
              </a:spcBef>
              <a:spcAft>
                <a:spcPts val="300"/>
              </a:spcAft>
            </a:pPr>
            <a:endParaRPr lang="en-US" sz="1800">
              <a:ea typeface="Tahoma" panose="020B0604030504040204" pitchFamily="34" charset="0"/>
              <a:cs typeface="Tahoma" panose="020B0604030504040204" pitchFamily="34" charset="0"/>
            </a:endParaRPr>
          </a:p>
          <a:p>
            <a:pPr>
              <a:lnSpc>
                <a:spcPct val="100000"/>
              </a:lnSpc>
              <a:spcBef>
                <a:spcPts val="300"/>
              </a:spcBef>
              <a:spcAft>
                <a:spcPts val="300"/>
              </a:spcAft>
            </a:pPr>
            <a:endParaRPr lang="en-US" sz="250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890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alphaModFix amt="61000"/>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559" t="924" r="1842" b="1221"/>
          <a:stretch/>
        </p:blipFill>
        <p:spPr>
          <a:xfrm>
            <a:off x="2884556" y="1858529"/>
            <a:ext cx="6400800" cy="3996176"/>
          </a:xfrm>
          <a:prstGeom prst="rect">
            <a:avLst/>
          </a:prstGeom>
          <a:ln w="38100">
            <a:solidFill>
              <a:schemeClr val="tx1"/>
            </a:solidFill>
          </a:ln>
        </p:spPr>
      </p:pic>
      <p:sp>
        <p:nvSpPr>
          <p:cNvPr id="6" name="TextBox 5"/>
          <p:cNvSpPr txBox="1"/>
          <p:nvPr/>
        </p:nvSpPr>
        <p:spPr>
          <a:xfrm>
            <a:off x="1066800" y="1333647"/>
            <a:ext cx="8509857" cy="338554"/>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E8E8E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789582" y="1498048"/>
            <a:ext cx="3310834" cy="400110"/>
          </a:xfrm>
          <a:prstGeom prst="rect">
            <a:avLst/>
          </a:prstGeom>
          <a:noFill/>
        </p:spPr>
        <p:txBody>
          <a:bodyPr wrap="square" lIns="91440" tIns="45720" rIns="91440" bIns="45720" rtlCol="0" anchor="t">
            <a:spAutoFit/>
          </a:bodyPr>
          <a:lstStyle/>
          <a:p>
            <a:pPr>
              <a:defRPr/>
            </a:pPr>
            <a:r>
              <a:rPr lang="en-US" sz="2000" dirty="0">
                <a:solidFill>
                  <a:srgbClr val="000000"/>
                </a:solidFill>
                <a:latin typeface="Times New Roman"/>
                <a:ea typeface="Calibri"/>
                <a:cs typeface="Arial"/>
              </a:rPr>
              <a:t>EAW Example via NSIPS:</a:t>
            </a:r>
            <a:endParaRPr lang="en-US" dirty="0">
              <a:latin typeface="Times New Roman"/>
            </a:endParaRPr>
          </a:p>
        </p:txBody>
      </p:sp>
      <p:sp>
        <p:nvSpPr>
          <p:cNvPr id="3" name="Title 1">
            <a:extLst>
              <a:ext uri="{FF2B5EF4-FFF2-40B4-BE49-F238E27FC236}">
                <a16:creationId xmlns:a16="http://schemas.microsoft.com/office/drawing/2014/main" id="{124735EB-D28D-C763-0515-B9CF7F3E0214}"/>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Enlisted Advancement Worksheet (EAW)</a:t>
            </a:r>
          </a:p>
        </p:txBody>
      </p:sp>
    </p:spTree>
    <p:extLst>
      <p:ext uri="{BB962C8B-B14F-4D97-AF65-F5344CB8AC3E}">
        <p14:creationId xmlns:p14="http://schemas.microsoft.com/office/powerpoint/2010/main" val="244254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418DB-0653-F9D8-738D-756B51F445C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219AE39-F747-522C-0955-958F436C5F62}"/>
              </a:ext>
            </a:extLst>
          </p:cNvPr>
          <p:cNvSpPr txBox="1"/>
          <p:nvPr/>
        </p:nvSpPr>
        <p:spPr>
          <a:xfrm>
            <a:off x="1066800" y="1333647"/>
            <a:ext cx="8509857" cy="338554"/>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E8E8E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B08EE0AF-E065-C338-AE9C-449AA2B8A3F8}"/>
              </a:ext>
            </a:extLst>
          </p:cNvPr>
          <p:cNvSpPr txBox="1"/>
          <p:nvPr/>
        </p:nvSpPr>
        <p:spPr>
          <a:xfrm>
            <a:off x="1066800" y="1334599"/>
            <a:ext cx="10058400" cy="440120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en-US" sz="2000" dirty="0">
                <a:solidFill>
                  <a:srgbClr val="000000"/>
                </a:solidFill>
                <a:latin typeface="Times New Roman"/>
                <a:cs typeface="Arial"/>
              </a:rPr>
              <a:t>Verify</a:t>
            </a:r>
            <a:r>
              <a:rPr kumimoji="0" lang="en-US" sz="2000" b="0" i="0" u="none" strike="noStrike" kern="1200" cap="none" spc="0" normalizeH="0" baseline="0" noProof="0" dirty="0">
                <a:ln>
                  <a:noFill/>
                </a:ln>
                <a:solidFill>
                  <a:srgbClr val="000000"/>
                </a:solidFill>
                <a:effectLst/>
                <a:uLnTx/>
                <a:uFillTx/>
                <a:latin typeface="Times New Roman"/>
                <a:cs typeface="Arial"/>
              </a:rPr>
              <a:t> your information</a:t>
            </a:r>
            <a:r>
              <a:rPr lang="en-US" sz="2000" dirty="0">
                <a:solidFill>
                  <a:srgbClr val="000000"/>
                </a:solidFill>
                <a:latin typeface="Times New Roman"/>
                <a:cs typeface="Arial"/>
              </a:rPr>
              <a:t>:</a:t>
            </a:r>
            <a:endParaRPr lang="en-US" sz="2000" b="0" i="0" u="none" strike="noStrike" kern="1200" cap="none" spc="0" normalizeH="0" baseline="0" noProof="0">
              <a:ln>
                <a:noFill/>
              </a:ln>
              <a:solidFill>
                <a:srgbClr val="E8E8E8"/>
              </a:solidFill>
              <a:effectLst/>
              <a:uLnTx/>
              <a:uFillTx/>
              <a:latin typeface="Times New Roman"/>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DOD ID Number</a:t>
            </a:r>
            <a:endParaRPr lang="en-US" sz="2000" b="0" i="0" u="none" strike="noStrike" kern="1200" cap="none" spc="0" normalizeH="0" baseline="0" noProof="0">
              <a:ln>
                <a:noFill/>
              </a:ln>
              <a:solidFill>
                <a:srgbClr val="E8E8E8"/>
              </a:solidFill>
              <a:effectLst/>
              <a:uLnTx/>
              <a:uFillTx/>
              <a:latin typeface="Times New Roman"/>
              <a:ea typeface="Tahoma"/>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Exam Cycle</a:t>
            </a:r>
            <a:endParaRPr lang="en-US" sz="2000" b="0" i="0" u="none" strike="noStrike" kern="1200" cap="none" spc="0" normalizeH="0" baseline="0" noProof="0">
              <a:ln>
                <a:noFill/>
              </a:ln>
              <a:solidFill>
                <a:srgbClr val="E8E8E8"/>
              </a:solidFill>
              <a:effectLst/>
              <a:uLnTx/>
              <a:uFillTx/>
              <a:latin typeface="Times New Roman"/>
              <a:ea typeface="Tahoma"/>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Present Rate/Exam Rate</a:t>
            </a:r>
            <a:endParaRPr lang="en-US" sz="2000" b="0" i="0" u="none" strike="noStrike" kern="1200" cap="none" spc="0" normalizeH="0" baseline="0" noProof="0">
              <a:ln>
                <a:noFill/>
              </a:ln>
              <a:solidFill>
                <a:srgbClr val="E8E8E8"/>
              </a:solidFill>
              <a:effectLst/>
              <a:uLnTx/>
              <a:uFillTx/>
              <a:latin typeface="Times New Roman"/>
              <a:ea typeface="Tahoma"/>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Present Paygrade/Exam Paygrade</a:t>
            </a:r>
            <a:endParaRPr lang="en-US" sz="2000" b="0" i="0" u="none" strike="noStrike" kern="1200" cap="none" spc="0" normalizeH="0" baseline="0" noProof="0">
              <a:ln>
                <a:noFill/>
              </a:ln>
              <a:solidFill>
                <a:srgbClr val="E8E8E8"/>
              </a:solidFill>
              <a:effectLst/>
              <a:uLnTx/>
              <a:uFillTx/>
              <a:latin typeface="Times New Roman"/>
              <a:ea typeface="Tahoma"/>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Highest Degree Level</a:t>
            </a:r>
            <a:endParaRPr lang="en-US" sz="2000" b="0" i="0" u="none" strike="noStrike" kern="1200" cap="none" spc="0" normalizeH="0" baseline="0" noProof="0">
              <a:ln>
                <a:noFill/>
              </a:ln>
              <a:solidFill>
                <a:srgbClr val="E8E8E8"/>
              </a:solidFill>
              <a:effectLst/>
              <a:uLnTx/>
              <a:uFillTx/>
              <a:latin typeface="Times New Roman"/>
              <a:ea typeface="Tahoma"/>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Duty Status</a:t>
            </a:r>
            <a:endParaRPr lang="en-US" sz="2000" b="0" i="0" u="none" strike="noStrike" kern="1200" cap="none" spc="0" normalizeH="0" baseline="0" noProof="0">
              <a:ln>
                <a:noFill/>
              </a:ln>
              <a:solidFill>
                <a:srgbClr val="E8E8E8"/>
              </a:solidFill>
              <a:effectLst/>
              <a:uLnTx/>
              <a:uFillTx/>
              <a:latin typeface="Times New Roman"/>
              <a:ea typeface="Tahoma"/>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Are you taking the exam for a special circumstance (i.e. EP Waiver or LDO purposes)</a:t>
            </a:r>
            <a:endParaRPr lang="en-US" sz="2000" b="0" i="0" u="none" strike="noStrike" kern="1200" cap="none" spc="0" normalizeH="0" baseline="0" noProof="0">
              <a:ln>
                <a:noFill/>
              </a:ln>
              <a:solidFill>
                <a:srgbClr val="E8E8E8"/>
              </a:solidFill>
              <a:effectLst/>
              <a:uLnTx/>
              <a:uFillTx/>
              <a:latin typeface="Times New Roman"/>
              <a:ea typeface="Tahoma"/>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Exam Results</a:t>
            </a:r>
            <a:endParaRPr lang="en-US" sz="2000" b="0" i="0" u="none" strike="noStrike" kern="1200" cap="none" spc="0" normalizeH="0" baseline="0" noProof="0">
              <a:ln>
                <a:noFill/>
              </a:ln>
              <a:solidFill>
                <a:srgbClr val="E8E8E8"/>
              </a:solidFill>
              <a:effectLst/>
              <a:uLnTx/>
              <a:uFillTx/>
              <a:latin typeface="Times New Roman"/>
              <a:ea typeface="Tahoma"/>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Exam UIC </a:t>
            </a:r>
            <a:endParaRPr lang="en-US" sz="2000" b="0" i="0" u="none" strike="noStrike" kern="1200" cap="none" spc="0" normalizeH="0" baseline="0" noProof="0">
              <a:ln>
                <a:noFill/>
              </a:ln>
              <a:solidFill>
                <a:srgbClr val="E8E8E8"/>
              </a:solidFill>
              <a:effectLst/>
              <a:uLnTx/>
              <a:uFillTx/>
              <a:latin typeface="Times New Roman"/>
              <a:ea typeface="Tahoma"/>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Time in Rate</a:t>
            </a:r>
            <a:endParaRPr lang="en-US" sz="2000" b="0" i="0" u="none" strike="noStrike" kern="1200" cap="none" spc="0" normalizeH="0" baseline="0" noProof="0">
              <a:ln>
                <a:noFill/>
              </a:ln>
              <a:solidFill>
                <a:srgbClr val="E8E8E8"/>
              </a:solidFill>
              <a:effectLst/>
              <a:uLnTx/>
              <a:uFillTx/>
              <a:latin typeface="Times New Roman"/>
              <a:ea typeface="Tahoma"/>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Security Clearance Met (If applicable)</a:t>
            </a:r>
            <a:endParaRPr lang="en-US" sz="2000" b="0" i="0" u="none" strike="noStrike" kern="1200" cap="none" spc="0" normalizeH="0" baseline="0" noProof="0">
              <a:ln>
                <a:noFill/>
              </a:ln>
              <a:solidFill>
                <a:srgbClr val="E8E8E8"/>
              </a:solidFill>
              <a:effectLst/>
              <a:uLnTx/>
              <a:uFillTx/>
              <a:latin typeface="Times New Roman"/>
              <a:ea typeface="Tahoma"/>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ELD Course completion (if applicable)</a:t>
            </a:r>
            <a:endParaRPr lang="en-US" sz="2000" b="0" i="0" u="none" strike="noStrike" kern="1200" cap="none" spc="0" normalizeH="0" baseline="0" noProof="0">
              <a:ln>
                <a:noFill/>
              </a:ln>
              <a:solidFill>
                <a:srgbClr val="E8E8E8"/>
              </a:solidFill>
              <a:effectLst/>
              <a:uLnTx/>
              <a:uFillTx/>
              <a:latin typeface="Times New Roman"/>
              <a:ea typeface="Tahoma"/>
              <a:cs typeface="Aria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Arial"/>
              </a:rPr>
              <a:t>PMK-EE Completion</a:t>
            </a:r>
            <a:endParaRPr kumimoji="0" lang="en-US" sz="1350" b="0" i="0" u="none" strike="noStrike" kern="1200" cap="none" spc="0" normalizeH="0" baseline="0" noProof="0" dirty="0">
              <a:ln>
                <a:noFill/>
              </a:ln>
              <a:solidFill>
                <a:srgbClr val="E8E8E8"/>
              </a:solidFill>
              <a:effectLst/>
              <a:uLnTx/>
              <a:uFillTx/>
              <a:latin typeface="Times New Roman"/>
              <a:ea typeface="Tahoma"/>
              <a:cs typeface="Arial"/>
            </a:endParaRPr>
          </a:p>
        </p:txBody>
      </p:sp>
      <p:sp>
        <p:nvSpPr>
          <p:cNvPr id="3" name="Title 1">
            <a:extLst>
              <a:ext uri="{FF2B5EF4-FFF2-40B4-BE49-F238E27FC236}">
                <a16:creationId xmlns:a16="http://schemas.microsoft.com/office/drawing/2014/main" id="{425CABA7-8AAA-0B67-42FD-D7DBF8C6A9D3}"/>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Enlisted Advancement Worksheet (EAW)</a:t>
            </a:r>
          </a:p>
        </p:txBody>
      </p:sp>
    </p:spTree>
    <p:extLst>
      <p:ext uri="{BB962C8B-B14F-4D97-AF65-F5344CB8AC3E}">
        <p14:creationId xmlns:p14="http://schemas.microsoft.com/office/powerpoint/2010/main" val="1343857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88677"/>
            <a:ext cx="10058400" cy="4052650"/>
          </a:xfrm>
        </p:spPr>
        <p:txBody>
          <a:bodyPr vert="horz" lIns="91440" tIns="45720" rIns="91440" bIns="45720" rtlCol="0" anchor="t">
            <a:normAutofit/>
          </a:bodyPr>
          <a:lstStyle/>
          <a:p>
            <a:pPr>
              <a:lnSpc>
                <a:spcPct val="100000"/>
              </a:lnSpc>
              <a:spcBef>
                <a:spcPts val="300"/>
              </a:spcBef>
              <a:spcAft>
                <a:spcPts val="300"/>
              </a:spcAft>
            </a:pPr>
            <a:r>
              <a:rPr lang="en-US" sz="2000" b="0" i="0" dirty="0">
                <a:latin typeface="Times New Roman"/>
                <a:ea typeface="Tahoma"/>
                <a:cs typeface="Tahoma"/>
              </a:rPr>
              <a:t>AEF, ATF &amp; NF</a:t>
            </a:r>
            <a:endParaRPr lang="en-US" sz="2000">
              <a:latin typeface="Times New Roman"/>
              <a:ea typeface="Tahoma"/>
              <a:cs typeface="Tahoma"/>
            </a:endParaRPr>
          </a:p>
          <a:p>
            <a:pPr marL="571500" lvl="1">
              <a:lnSpc>
                <a:spcPct val="100000"/>
              </a:lnSpc>
              <a:spcBef>
                <a:spcPts val="300"/>
              </a:spcBef>
              <a:spcAft>
                <a:spcPts val="300"/>
              </a:spcAft>
            </a:pPr>
            <a:r>
              <a:rPr lang="en-US" sz="2000" b="0" i="0" dirty="0">
                <a:latin typeface="Times New Roman"/>
                <a:ea typeface="Tahoma"/>
                <a:cs typeface="Tahoma"/>
              </a:rPr>
              <a:t>MILPERSMAN 1510-030</a:t>
            </a:r>
            <a:endParaRPr lang="en-US" sz="2000">
              <a:latin typeface="Times New Roman"/>
              <a:ea typeface="Tahoma"/>
              <a:cs typeface="Tahoma"/>
            </a:endParaRPr>
          </a:p>
          <a:p>
            <a:pPr marL="571500" lvl="2">
              <a:lnSpc>
                <a:spcPct val="100000"/>
              </a:lnSpc>
              <a:spcBef>
                <a:spcPts val="300"/>
              </a:spcBef>
              <a:spcAft>
                <a:spcPts val="300"/>
              </a:spcAft>
            </a:pPr>
            <a:r>
              <a:rPr lang="en-US" sz="2000" b="0" i="0" dirty="0">
                <a:latin typeface="Times New Roman"/>
                <a:ea typeface="Tahoma"/>
                <a:cs typeface="Tahoma"/>
              </a:rPr>
              <a:t>Advanced to E-2 or E-3 upon completion of recruit training</a:t>
            </a:r>
            <a:endParaRPr lang="en-US" sz="2000" b="0" i="0">
              <a:latin typeface="Times New Roman"/>
              <a:ea typeface="Tahoma"/>
              <a:cs typeface="Tahoma"/>
            </a:endParaRPr>
          </a:p>
          <a:p>
            <a:pPr marL="571500" lvl="2">
              <a:lnSpc>
                <a:spcPct val="100000"/>
              </a:lnSpc>
              <a:spcBef>
                <a:spcPts val="300"/>
              </a:spcBef>
              <a:spcAft>
                <a:spcPts val="300"/>
              </a:spcAft>
            </a:pPr>
            <a:r>
              <a:rPr lang="en-US" dirty="0">
                <a:latin typeface="Times New Roman"/>
                <a:cs typeface="Times New Roman"/>
              </a:rPr>
              <a:t>Advancement to E-4 after completing “A” school or advanced training</a:t>
            </a:r>
            <a:endParaRPr lang="en-US">
              <a:latin typeface="Times New Roman"/>
              <a:cs typeface="Times New Roman"/>
            </a:endParaRPr>
          </a:p>
          <a:p>
            <a:pPr marL="571500" lvl="2">
              <a:lnSpc>
                <a:spcPct val="100000"/>
              </a:lnSpc>
              <a:spcBef>
                <a:spcPts val="300"/>
              </a:spcBef>
              <a:spcAft>
                <a:spcPts val="300"/>
              </a:spcAft>
            </a:pPr>
            <a:r>
              <a:rPr lang="en-US" dirty="0">
                <a:latin typeface="Times New Roman"/>
                <a:cs typeface="Times New Roman"/>
              </a:rPr>
              <a:t>Advancement to E-4 will be on the 16th of the month after 6 months of service as an E-3</a:t>
            </a:r>
            <a:endParaRPr lang="en-US" sz="2000" dirty="0">
              <a:latin typeface="Times New Roman"/>
              <a:cs typeface="Times New Roman"/>
            </a:endParaRPr>
          </a:p>
          <a:p>
            <a:pPr lvl="1"/>
            <a:endParaRPr lang="en-US" sz="2000" dirty="0"/>
          </a:p>
          <a:p>
            <a:pPr lvl="1"/>
            <a:endParaRPr lang="en-US" sz="2800" dirty="0"/>
          </a:p>
        </p:txBody>
      </p:sp>
      <p:sp>
        <p:nvSpPr>
          <p:cNvPr id="5" name="Title 1">
            <a:extLst>
              <a:ext uri="{FF2B5EF4-FFF2-40B4-BE49-F238E27FC236}">
                <a16:creationId xmlns:a16="http://schemas.microsoft.com/office/drawing/2014/main" id="{FC221BAE-B350-BF92-4EAA-E86F4EE0AC3D}"/>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400" dirty="0">
                <a:latin typeface="Calibri"/>
              </a:rPr>
            </a:br>
            <a:r>
              <a:rPr lang="en-US" sz="2000" dirty="0">
                <a:solidFill>
                  <a:srgbClr val="000000"/>
                </a:solidFill>
                <a:latin typeface="Times New Roman"/>
                <a:cs typeface="Times New Roman"/>
              </a:rPr>
              <a:t>Advanced Electronics Field (AEF), Advanced Technical Field (ATF), and Nuclear Field (NF) Advancement</a:t>
            </a:r>
          </a:p>
        </p:txBody>
      </p:sp>
    </p:spTree>
    <p:extLst>
      <p:ext uri="{BB962C8B-B14F-4D97-AF65-F5344CB8AC3E}">
        <p14:creationId xmlns:p14="http://schemas.microsoft.com/office/powerpoint/2010/main" val="2306791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35A32-60E9-8D16-78F5-9A0E5AACA9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1429E1-34A0-9B0B-FA1E-8192EBFB3AC0}"/>
              </a:ext>
            </a:extLst>
          </p:cNvPr>
          <p:cNvSpPr>
            <a:spLocks noGrp="1"/>
          </p:cNvSpPr>
          <p:nvPr>
            <p:ph idx="1"/>
          </p:nvPr>
        </p:nvSpPr>
        <p:spPr>
          <a:xfrm>
            <a:off x="1066800" y="1433751"/>
            <a:ext cx="10058400" cy="4328736"/>
          </a:xfrm>
        </p:spPr>
        <p:txBody>
          <a:bodyPr vert="horz" lIns="91440" tIns="45720" rIns="91440" bIns="45720" rtlCol="0" anchor="t">
            <a:normAutofit fontScale="92500"/>
          </a:bodyPr>
          <a:lstStyle/>
          <a:p>
            <a:pPr marL="0" indent="0">
              <a:lnSpc>
                <a:spcPct val="100000"/>
              </a:lnSpc>
              <a:spcBef>
                <a:spcPts val="300"/>
              </a:spcBef>
              <a:spcAft>
                <a:spcPts val="300"/>
              </a:spcAft>
              <a:buNone/>
            </a:pPr>
            <a:r>
              <a:rPr lang="en-US" sz="2000" b="0" i="0" dirty="0">
                <a:latin typeface="Times New Roman"/>
                <a:ea typeface="Tahoma"/>
                <a:cs typeface="Calibri"/>
              </a:rPr>
              <a:t>MILPERSMAN 1430-010</a:t>
            </a:r>
            <a:endParaRPr lang="en-US" dirty="0"/>
          </a:p>
          <a:p>
            <a:pPr>
              <a:lnSpc>
                <a:spcPct val="100000"/>
              </a:lnSpc>
              <a:spcBef>
                <a:spcPts val="300"/>
              </a:spcBef>
              <a:spcAft>
                <a:spcPts val="300"/>
              </a:spcAft>
            </a:pPr>
            <a:r>
              <a:rPr lang="en-US" sz="2000" b="1" dirty="0">
                <a:latin typeface="Times New Roman"/>
                <a:ea typeface="Tahoma"/>
                <a:cs typeface="Calibri"/>
              </a:rPr>
              <a:t>Recruit Training: </a:t>
            </a:r>
          </a:p>
          <a:p>
            <a:pPr lvl="1">
              <a:lnSpc>
                <a:spcPct val="100000"/>
              </a:lnSpc>
              <a:spcBef>
                <a:spcPts val="300"/>
              </a:spcBef>
              <a:spcAft>
                <a:spcPts val="300"/>
              </a:spcAft>
            </a:pPr>
            <a:r>
              <a:rPr lang="en-US" sz="2000" dirty="0">
                <a:latin typeface="Times New Roman"/>
                <a:ea typeface="Tahoma"/>
                <a:cs typeface="Calibri"/>
              </a:rPr>
              <a:t>Navy Recruit Training Command may advance the top 10 percent of each graduating class</a:t>
            </a:r>
            <a:endParaRPr lang="en-US" sz="2000" dirty="0">
              <a:latin typeface="Times New Roman"/>
              <a:ea typeface="Calibri"/>
              <a:cs typeface="Calibri"/>
            </a:endParaRPr>
          </a:p>
          <a:p>
            <a:pPr lvl="1">
              <a:lnSpc>
                <a:spcPct val="100000"/>
              </a:lnSpc>
              <a:spcBef>
                <a:spcPts val="300"/>
              </a:spcBef>
              <a:spcAft>
                <a:spcPts val="300"/>
              </a:spcAft>
            </a:pPr>
            <a:r>
              <a:rPr lang="en-US" sz="2000" dirty="0">
                <a:latin typeface="Times New Roman"/>
                <a:ea typeface="Tahoma"/>
                <a:cs typeface="Calibri"/>
              </a:rPr>
              <a:t>Next higher pay grade (E-2 or E-3)</a:t>
            </a:r>
          </a:p>
          <a:p>
            <a:pPr lvl="1">
              <a:lnSpc>
                <a:spcPct val="100000"/>
              </a:lnSpc>
              <a:spcBef>
                <a:spcPts val="300"/>
              </a:spcBef>
              <a:spcAft>
                <a:spcPts val="300"/>
              </a:spcAft>
            </a:pPr>
            <a:r>
              <a:rPr lang="en-US" sz="2000" dirty="0">
                <a:latin typeface="Times New Roman"/>
                <a:ea typeface="Calibri"/>
                <a:cs typeface="Calibri"/>
              </a:rPr>
              <a:t>Have a satisfactory record of military bearing and professional performance</a:t>
            </a:r>
          </a:p>
          <a:p>
            <a:pPr marL="0" lvl="1" indent="0">
              <a:lnSpc>
                <a:spcPct val="100000"/>
              </a:lnSpc>
              <a:spcBef>
                <a:spcPts val="300"/>
              </a:spcBef>
              <a:spcAft>
                <a:spcPts val="300"/>
              </a:spcAft>
            </a:pPr>
            <a:r>
              <a:rPr lang="en-US" sz="2000" b="1" dirty="0">
                <a:latin typeface="Times New Roman"/>
                <a:ea typeface="Calibri"/>
                <a:cs typeface="Calibri"/>
              </a:rPr>
              <a:t>   Ceremonial Guard: </a:t>
            </a:r>
          </a:p>
          <a:p>
            <a:pPr marL="457200" lvl="2" indent="0">
              <a:lnSpc>
                <a:spcPct val="100000"/>
              </a:lnSpc>
              <a:spcBef>
                <a:spcPts val="300"/>
              </a:spcBef>
              <a:spcAft>
                <a:spcPts val="300"/>
              </a:spcAft>
            </a:pPr>
            <a:r>
              <a:rPr lang="en-US" dirty="0">
                <a:latin typeface="Times New Roman"/>
                <a:ea typeface="Calibri"/>
                <a:cs typeface="Calibri"/>
              </a:rPr>
              <a:t>   Sailors who complete Ceremonial Guard indoctrination can be advanced to pay grade E-3. </a:t>
            </a:r>
          </a:p>
          <a:p>
            <a:pPr marL="0" lvl="2" indent="0">
              <a:lnSpc>
                <a:spcPct val="100000"/>
              </a:lnSpc>
              <a:spcBef>
                <a:spcPts val="300"/>
              </a:spcBef>
              <a:spcAft>
                <a:spcPts val="300"/>
              </a:spcAft>
            </a:pPr>
            <a:r>
              <a:rPr lang="en-US" b="1" dirty="0">
                <a:latin typeface="Times New Roman"/>
                <a:ea typeface="Calibri"/>
                <a:cs typeface="Calibri"/>
              </a:rPr>
              <a:t>   "A" School: </a:t>
            </a:r>
          </a:p>
          <a:p>
            <a:pPr marL="685800" lvl="3">
              <a:lnSpc>
                <a:spcPct val="100000"/>
              </a:lnSpc>
              <a:spcBef>
                <a:spcPts val="300"/>
              </a:spcBef>
              <a:spcAft>
                <a:spcPts val="300"/>
              </a:spcAft>
            </a:pPr>
            <a:r>
              <a:rPr lang="en-US" sz="2000" dirty="0">
                <a:latin typeface="Times New Roman"/>
                <a:ea typeface="Calibri"/>
                <a:cs typeface="Calibri"/>
              </a:rPr>
              <a:t>Advance number one "A" School graduate in each class to the next higher paygrade, not to exceed E-3. </a:t>
            </a:r>
          </a:p>
          <a:p>
            <a:pPr marL="685800" lvl="3">
              <a:lnSpc>
                <a:spcPct val="100000"/>
              </a:lnSpc>
              <a:spcBef>
                <a:spcPts val="300"/>
              </a:spcBef>
              <a:spcAft>
                <a:spcPts val="300"/>
              </a:spcAft>
            </a:pPr>
            <a:r>
              <a:rPr lang="en-US" sz="2000" dirty="0">
                <a:latin typeface="Times New Roman"/>
                <a:ea typeface="Calibri"/>
                <a:cs typeface="Calibri"/>
              </a:rPr>
              <a:t>Enroll top 10% of "A" school graduates in APP for advancement to E-4. </a:t>
            </a:r>
          </a:p>
          <a:p>
            <a:pPr marL="685800" lvl="3">
              <a:lnSpc>
                <a:spcPct val="100000"/>
              </a:lnSpc>
              <a:spcBef>
                <a:spcPts val="300"/>
              </a:spcBef>
              <a:spcAft>
                <a:spcPts val="300"/>
              </a:spcAft>
            </a:pPr>
            <a:r>
              <a:rPr lang="en-US" sz="2000" dirty="0">
                <a:latin typeface="Times New Roman"/>
                <a:ea typeface="Calibri"/>
                <a:cs typeface="Calibri"/>
              </a:rPr>
              <a:t>Must have 4 months observation at First Permanent Duty station prior to advancement to E-4. </a:t>
            </a:r>
          </a:p>
        </p:txBody>
      </p:sp>
      <p:sp>
        <p:nvSpPr>
          <p:cNvPr id="7" name="Title 1">
            <a:extLst>
              <a:ext uri="{FF2B5EF4-FFF2-40B4-BE49-F238E27FC236}">
                <a16:creationId xmlns:a16="http://schemas.microsoft.com/office/drawing/2014/main" id="{6DF7E224-2A05-5374-194E-AE1A8F6F7631}"/>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Accelerated Advancement Program (AAP)</a:t>
            </a:r>
          </a:p>
        </p:txBody>
      </p:sp>
    </p:spTree>
    <p:extLst>
      <p:ext uri="{BB962C8B-B14F-4D97-AF65-F5344CB8AC3E}">
        <p14:creationId xmlns:p14="http://schemas.microsoft.com/office/powerpoint/2010/main" val="122498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06574"/>
            <a:ext cx="10058400" cy="3935095"/>
          </a:xfrm>
        </p:spPr>
        <p:txBody>
          <a:bodyPr vert="horz" lIns="91440" tIns="45720" rIns="91440" bIns="45720" rtlCol="0" anchor="t">
            <a:normAutofit/>
          </a:bodyPr>
          <a:lstStyle/>
          <a:p>
            <a:pPr>
              <a:lnSpc>
                <a:spcPct val="100000"/>
              </a:lnSpc>
              <a:spcBef>
                <a:spcPts val="600"/>
              </a:spcBef>
              <a:spcAft>
                <a:spcPts val="600"/>
              </a:spcAft>
            </a:pPr>
            <a:r>
              <a:rPr lang="en-US" sz="2000" b="0" i="0" dirty="0">
                <a:solidFill>
                  <a:srgbClr val="000000"/>
                </a:solidFill>
                <a:latin typeface="Times New Roman"/>
                <a:ea typeface="Tahoma"/>
                <a:cs typeface="Tahoma"/>
              </a:rPr>
              <a:t>Incentive program for personnel in paygrades </a:t>
            </a:r>
            <a:r>
              <a:rPr lang="en-US" sz="2000" dirty="0">
                <a:solidFill>
                  <a:srgbClr val="000000"/>
                </a:solidFill>
                <a:latin typeface="Times New Roman"/>
                <a:ea typeface="Tahoma"/>
                <a:cs typeface="Tahoma"/>
              </a:rPr>
              <a:t>E3-E5</a:t>
            </a:r>
            <a:r>
              <a:rPr lang="en-US" sz="2000" b="0" i="0" dirty="0">
                <a:solidFill>
                  <a:srgbClr val="000000"/>
                </a:solidFill>
                <a:latin typeface="Times New Roman"/>
                <a:ea typeface="Tahoma"/>
                <a:cs typeface="Tahoma"/>
              </a:rPr>
              <a:t> who meet advancement eligibility requirements for recognition for superior performance</a:t>
            </a:r>
            <a:endParaRPr lang="en-US" sz="2000">
              <a:latin typeface="Times New Roman"/>
              <a:cs typeface="Times New Roman"/>
            </a:endParaRPr>
          </a:p>
          <a:p>
            <a:pPr>
              <a:lnSpc>
                <a:spcPct val="100000"/>
              </a:lnSpc>
              <a:spcBef>
                <a:spcPts val="600"/>
              </a:spcBef>
              <a:spcAft>
                <a:spcPts val="600"/>
              </a:spcAft>
            </a:pPr>
            <a:r>
              <a:rPr lang="en-US" sz="2000" b="0" i="0" dirty="0">
                <a:solidFill>
                  <a:srgbClr val="000000"/>
                </a:solidFill>
                <a:latin typeface="Times New Roman"/>
                <a:ea typeface="Tahoma"/>
                <a:cs typeface="Tahoma"/>
              </a:rPr>
              <a:t>Quotas will be distributed to individual commands according </a:t>
            </a:r>
            <a:r>
              <a:rPr lang="en-US" sz="2000" dirty="0">
                <a:solidFill>
                  <a:srgbClr val="000000"/>
                </a:solidFill>
                <a:latin typeface="Times New Roman"/>
                <a:ea typeface="Tahoma"/>
                <a:cs typeface="Tahoma"/>
              </a:rPr>
              <a:t>to </a:t>
            </a:r>
            <a:r>
              <a:rPr lang="en-US" sz="2000" b="0" i="0" dirty="0">
                <a:solidFill>
                  <a:srgbClr val="000000"/>
                </a:solidFill>
                <a:latin typeface="Times New Roman"/>
                <a:ea typeface="Tahoma"/>
                <a:cs typeface="Tahoma"/>
              </a:rPr>
              <a:t>billet authorizations</a:t>
            </a:r>
            <a:endParaRPr lang="en-US" sz="2000" b="0" i="0">
              <a:solidFill>
                <a:srgbClr val="000000"/>
              </a:solidFill>
              <a:latin typeface="Times New Roman"/>
              <a:ea typeface="Tahoma"/>
              <a:cs typeface="Tahoma"/>
            </a:endParaRPr>
          </a:p>
          <a:p>
            <a:pPr>
              <a:lnSpc>
                <a:spcPct val="100000"/>
              </a:lnSpc>
              <a:spcBef>
                <a:spcPts val="600"/>
              </a:spcBef>
              <a:spcAft>
                <a:spcPts val="600"/>
              </a:spcAft>
            </a:pPr>
            <a:r>
              <a:rPr lang="en-US" sz="2000" b="0" i="0" dirty="0">
                <a:solidFill>
                  <a:srgbClr val="000000"/>
                </a:solidFill>
                <a:latin typeface="Times New Roman"/>
                <a:ea typeface="Tahoma"/>
                <a:cs typeface="Tahoma"/>
              </a:rPr>
              <a:t>Commands are not authorized to substitute paygrades for MAP quotas</a:t>
            </a:r>
            <a:endParaRPr lang="en-US" sz="2000" b="0" i="0">
              <a:solidFill>
                <a:srgbClr val="000000"/>
              </a:solidFill>
              <a:latin typeface="Times New Roman"/>
              <a:ea typeface="Tahoma"/>
              <a:cs typeface="Tahoma"/>
            </a:endParaRPr>
          </a:p>
          <a:p>
            <a:pPr>
              <a:lnSpc>
                <a:spcPct val="100000"/>
              </a:lnSpc>
              <a:spcBef>
                <a:spcPts val="600"/>
              </a:spcBef>
              <a:spcAft>
                <a:spcPts val="600"/>
              </a:spcAft>
            </a:pPr>
            <a:r>
              <a:rPr lang="en-US" sz="2000" b="0" i="0" dirty="0">
                <a:solidFill>
                  <a:srgbClr val="000000"/>
                </a:solidFill>
                <a:latin typeface="Times New Roman"/>
                <a:ea typeface="Tahoma"/>
                <a:cs typeface="Tahoma"/>
              </a:rPr>
              <a:t>Sailor selection</a:t>
            </a:r>
            <a:r>
              <a:rPr lang="en-US" sz="2000" dirty="0">
                <a:solidFill>
                  <a:srgbClr val="000000"/>
                </a:solidFill>
                <a:latin typeface="Times New Roman"/>
                <a:ea typeface="Tahoma"/>
                <a:cs typeface="Tahoma"/>
              </a:rPr>
              <a:t> and advancement</a:t>
            </a:r>
            <a:r>
              <a:rPr lang="en-US" sz="2000" b="0" i="0" dirty="0">
                <a:solidFill>
                  <a:srgbClr val="000000"/>
                </a:solidFill>
                <a:latin typeface="Times New Roman"/>
                <a:ea typeface="Tahoma"/>
                <a:cs typeface="Tahoma"/>
              </a:rPr>
              <a:t> process is </a:t>
            </a:r>
            <a:r>
              <a:rPr lang="en-US" sz="2000" dirty="0">
                <a:solidFill>
                  <a:srgbClr val="000000"/>
                </a:solidFill>
                <a:latin typeface="Times New Roman"/>
                <a:ea typeface="Tahoma"/>
                <a:cs typeface="Tahoma"/>
              </a:rPr>
              <a:t>in NSIPS</a:t>
            </a:r>
            <a:endParaRPr lang="en-US" sz="2000" b="0" i="0">
              <a:solidFill>
                <a:srgbClr val="000000"/>
              </a:solidFill>
              <a:latin typeface="Times New Roman"/>
              <a:ea typeface="Tahoma"/>
              <a:cs typeface="Tahoma"/>
            </a:endParaRPr>
          </a:p>
          <a:p>
            <a:pPr>
              <a:lnSpc>
                <a:spcPct val="100000"/>
              </a:lnSpc>
              <a:spcBef>
                <a:spcPts val="600"/>
              </a:spcBef>
              <a:spcAft>
                <a:spcPts val="600"/>
              </a:spcAft>
            </a:pPr>
            <a:r>
              <a:rPr lang="en-US" sz="2000" b="0" i="0" dirty="0">
                <a:solidFill>
                  <a:srgbClr val="000000"/>
                </a:solidFill>
                <a:latin typeface="Times New Roman"/>
                <a:ea typeface="Tahoma"/>
                <a:cs typeface="Tahoma"/>
              </a:rPr>
              <a:t>MAP seasons will be announced via NAVADMINs</a:t>
            </a:r>
            <a:endParaRPr lang="en-US" sz="2000" b="0" i="0">
              <a:solidFill>
                <a:srgbClr val="000000"/>
              </a:solidFill>
              <a:latin typeface="Times New Roman"/>
              <a:ea typeface="Tahoma"/>
              <a:cs typeface="Tahoma"/>
            </a:endParaRPr>
          </a:p>
          <a:p>
            <a:pPr marL="0" indent="0">
              <a:lnSpc>
                <a:spcPct val="100000"/>
              </a:lnSpc>
              <a:spcBef>
                <a:spcPts val="600"/>
              </a:spcBef>
              <a:spcAft>
                <a:spcPts val="600"/>
              </a:spcAft>
              <a:buNone/>
            </a:pPr>
            <a:r>
              <a:rPr lang="en-US" sz="2000" b="1" dirty="0">
                <a:solidFill>
                  <a:srgbClr val="000000"/>
                </a:solidFill>
                <a:latin typeface="Times New Roman"/>
                <a:ea typeface="Tahoma"/>
                <a:cs typeface="Tahoma"/>
              </a:rPr>
              <a:t>Note:</a:t>
            </a:r>
            <a:r>
              <a:rPr lang="en-US" sz="2000" dirty="0">
                <a:solidFill>
                  <a:srgbClr val="000000"/>
                </a:solidFill>
                <a:latin typeface="Times New Roman"/>
                <a:ea typeface="Tahoma"/>
                <a:cs typeface="Tahoma"/>
              </a:rPr>
              <a:t>  Always check current guidance as policy starts shifting to BBA CA2P in the future. </a:t>
            </a:r>
          </a:p>
        </p:txBody>
      </p:sp>
      <p:sp>
        <p:nvSpPr>
          <p:cNvPr id="7" name="Title 1">
            <a:extLst>
              <a:ext uri="{FF2B5EF4-FFF2-40B4-BE49-F238E27FC236}">
                <a16:creationId xmlns:a16="http://schemas.microsoft.com/office/drawing/2014/main" id="{858995DE-D9CF-5EEC-F6BD-847C288AB6B1}"/>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Meritorious Advancement Program (MAP)</a:t>
            </a:r>
          </a:p>
        </p:txBody>
      </p:sp>
    </p:spTree>
    <p:extLst>
      <p:ext uri="{BB962C8B-B14F-4D97-AF65-F5344CB8AC3E}">
        <p14:creationId xmlns:p14="http://schemas.microsoft.com/office/powerpoint/2010/main" val="2519133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0"/>
            <a:ext cx="10058400" cy="4290570"/>
          </a:xfrm>
        </p:spPr>
        <p:txBody>
          <a:bodyPr vert="horz" lIns="91440" tIns="45720" rIns="91440" bIns="45720" rtlCol="0" anchor="t">
            <a:no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Reference NAVADMIN 172/22 &amp; 255/24</a:t>
            </a:r>
            <a:endParaRPr lang="en-US" sz="2000">
              <a:latin typeface="Times New Roman"/>
              <a:ea typeface="Tahoma" panose="020B0604030504040204" pitchFamily="34" charset="0"/>
              <a:cs typeface="Tahoma" panose="020B0604030504040204" pitchFamily="34" charset="0"/>
            </a:endParaRPr>
          </a:p>
          <a:p>
            <a:pPr>
              <a:lnSpc>
                <a:spcPct val="100000"/>
              </a:lnSpc>
              <a:spcBef>
                <a:spcPts val="300"/>
              </a:spcBef>
              <a:spcAft>
                <a:spcPts val="300"/>
              </a:spcAft>
            </a:pPr>
            <a:r>
              <a:rPr lang="en-US" sz="2000" b="0" i="0" dirty="0">
                <a:solidFill>
                  <a:srgbClr val="000000"/>
                </a:solidFill>
                <a:latin typeface="Times New Roman"/>
                <a:ea typeface="Tahoma"/>
                <a:cs typeface="Tahoma"/>
              </a:rPr>
              <a:t>Sailors must meet all eligibility requirements detailed in the most recent NAVADMIN  </a:t>
            </a:r>
          </a:p>
          <a:p>
            <a:pPr>
              <a:lnSpc>
                <a:spcPct val="100000"/>
              </a:lnSpc>
              <a:spcBef>
                <a:spcPts val="300"/>
              </a:spcBef>
              <a:spcAft>
                <a:spcPts val="300"/>
              </a:spcAft>
            </a:pPr>
            <a:r>
              <a:rPr lang="en-US" sz="2000" b="0" i="0" dirty="0">
                <a:solidFill>
                  <a:srgbClr val="000000"/>
                </a:solidFill>
                <a:latin typeface="Times New Roman"/>
                <a:ea typeface="Tahoma"/>
                <a:cs typeface="Tahoma"/>
              </a:rPr>
              <a:t>When selected for the specific billet(s) to which they applied to they must OBLISERV for orders to advance</a:t>
            </a:r>
          </a:p>
          <a:p>
            <a:pPr>
              <a:lnSpc>
                <a:spcPct val="100000"/>
              </a:lnSpc>
              <a:spcBef>
                <a:spcPts val="300"/>
              </a:spcBef>
              <a:spcAft>
                <a:spcPts val="300"/>
              </a:spcAft>
            </a:pPr>
            <a:r>
              <a:rPr lang="en-US" sz="2000" b="0" i="0" dirty="0">
                <a:solidFill>
                  <a:srgbClr val="000000"/>
                </a:solidFill>
                <a:latin typeface="Times New Roman"/>
                <a:ea typeface="Tahoma"/>
                <a:cs typeface="Tahoma"/>
              </a:rPr>
              <a:t>Advancement occurs upon reporting to the command as long as they successfully complete training in route and remain eligible</a:t>
            </a:r>
          </a:p>
          <a:p>
            <a:pPr>
              <a:lnSpc>
                <a:spcPct val="100000"/>
              </a:lnSpc>
              <a:spcBef>
                <a:spcPts val="300"/>
              </a:spcBef>
              <a:spcAft>
                <a:spcPts val="300"/>
              </a:spcAft>
            </a:pPr>
            <a:r>
              <a:rPr lang="en-US" sz="2000" b="0" i="0" dirty="0">
                <a:solidFill>
                  <a:srgbClr val="000000"/>
                </a:solidFill>
                <a:latin typeface="Times New Roman"/>
                <a:ea typeface="Tahoma"/>
                <a:cs typeface="Tahoma"/>
              </a:rPr>
              <a:t>BBA Sailors passing the March 2025 RKE may begin to apply for A2P Jobs in August 2025 MNA cycle regardless of PRD</a:t>
            </a:r>
          </a:p>
          <a:p>
            <a:pPr>
              <a:lnSpc>
                <a:spcPct val="100000"/>
              </a:lnSpc>
              <a:spcBef>
                <a:spcPts val="300"/>
              </a:spcBef>
              <a:spcAft>
                <a:spcPts val="300"/>
              </a:spcAft>
            </a:pPr>
            <a:r>
              <a:rPr lang="en-US" sz="2000" b="0" i="0" dirty="0">
                <a:solidFill>
                  <a:srgbClr val="000000"/>
                </a:solidFill>
                <a:latin typeface="Times New Roman"/>
                <a:ea typeface="Tahoma"/>
                <a:cs typeface="Tahoma"/>
              </a:rPr>
              <a:t>Passing the RKE will enable Detailed Marketplace Eligibility Indicator (DMEI) eligibility for 24 months</a:t>
            </a:r>
            <a:r>
              <a:rPr lang="en-US" sz="2000" dirty="0">
                <a:solidFill>
                  <a:srgbClr val="000000"/>
                </a:solidFill>
                <a:latin typeface="Times New Roman"/>
                <a:ea typeface="Tahoma"/>
                <a:cs typeface="Tahoma"/>
              </a:rPr>
              <a:t>.  Must take RKE every 24 months at minimum to remain eligible. </a:t>
            </a:r>
            <a:endParaRPr lang="en-US" sz="2000" b="0" i="0" dirty="0">
              <a:solidFill>
                <a:srgbClr val="000000"/>
              </a:solidFill>
              <a:latin typeface="Times New Roman"/>
              <a:ea typeface="Tahoma"/>
              <a:cs typeface="Tahoma"/>
            </a:endParaRPr>
          </a:p>
          <a:p>
            <a:pPr marL="228600" lvl="1">
              <a:lnSpc>
                <a:spcPct val="100000"/>
              </a:lnSpc>
              <a:spcBef>
                <a:spcPts val="300"/>
              </a:spcBef>
              <a:spcAft>
                <a:spcPts val="300"/>
              </a:spcAft>
            </a:pPr>
            <a:endParaRPr lang="en-US" sz="2000">
              <a:ea typeface="Tahoma"/>
              <a:cs typeface="Tahoma"/>
            </a:endParaRPr>
          </a:p>
        </p:txBody>
      </p:sp>
      <p:sp>
        <p:nvSpPr>
          <p:cNvPr id="7" name="Title 1">
            <a:extLst>
              <a:ext uri="{FF2B5EF4-FFF2-40B4-BE49-F238E27FC236}">
                <a16:creationId xmlns:a16="http://schemas.microsoft.com/office/drawing/2014/main" id="{56321F73-0E4C-59F6-00B0-0B749BED29E8}"/>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Advance to Position (A2P)</a:t>
            </a:r>
          </a:p>
        </p:txBody>
      </p:sp>
    </p:spTree>
    <p:extLst>
      <p:ext uri="{BB962C8B-B14F-4D97-AF65-F5344CB8AC3E}">
        <p14:creationId xmlns:p14="http://schemas.microsoft.com/office/powerpoint/2010/main" val="2673658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52293"/>
            <a:ext cx="10058400" cy="5091575"/>
          </a:xfrm>
        </p:spPr>
        <p:txBody>
          <a:bodyPr vert="horz" lIns="91440" tIns="45720" rIns="91440" bIns="45720" rtlCol="0" anchor="t">
            <a:normAutofit/>
          </a:bodyPr>
          <a:lstStyle/>
          <a:p>
            <a:pPr marL="0" indent="0">
              <a:lnSpc>
                <a:spcPct val="100000"/>
              </a:lnSpc>
              <a:spcBef>
                <a:spcPts val="600"/>
              </a:spcBef>
              <a:spcAft>
                <a:spcPts val="600"/>
              </a:spcAft>
              <a:buNone/>
            </a:pPr>
            <a:r>
              <a:rPr lang="en-US" sz="2000" dirty="0">
                <a:solidFill>
                  <a:srgbClr val="000000"/>
                </a:solidFill>
                <a:latin typeface="Times New Roman"/>
                <a:ea typeface="Tahoma"/>
                <a:cs typeface="Tahoma"/>
              </a:rPr>
              <a:t>References: </a:t>
            </a:r>
          </a:p>
          <a:p>
            <a:pPr marL="0" indent="0">
              <a:lnSpc>
                <a:spcPct val="100000"/>
              </a:lnSpc>
              <a:spcBef>
                <a:spcPts val="600"/>
              </a:spcBef>
              <a:spcAft>
                <a:spcPts val="600"/>
              </a:spcAft>
              <a:buNone/>
            </a:pPr>
            <a:r>
              <a:rPr lang="en-US" sz="2000" dirty="0">
                <a:solidFill>
                  <a:srgbClr val="000000"/>
                </a:solidFill>
                <a:latin typeface="Times New Roman"/>
                <a:ea typeface="Tahoma"/>
                <a:cs typeface="Tahoma"/>
              </a:rPr>
              <a:t>NAVADMIN 112/25</a:t>
            </a:r>
          </a:p>
          <a:p>
            <a:pPr marL="0" indent="0">
              <a:lnSpc>
                <a:spcPct val="100000"/>
              </a:lnSpc>
              <a:spcBef>
                <a:spcPts val="600"/>
              </a:spcBef>
              <a:spcAft>
                <a:spcPts val="600"/>
              </a:spcAft>
              <a:buNone/>
            </a:pPr>
            <a:r>
              <a:rPr lang="en-US" sz="2000" dirty="0">
                <a:solidFill>
                  <a:srgbClr val="000000"/>
                </a:solidFill>
                <a:latin typeface="Times New Roman"/>
                <a:ea typeface="Tahoma"/>
                <a:cs typeface="Tahoma"/>
              </a:rPr>
              <a:t>Billet Based Advancement Handbook 2025</a:t>
            </a:r>
          </a:p>
          <a:p>
            <a:pPr>
              <a:lnSpc>
                <a:spcPct val="100000"/>
              </a:lnSpc>
              <a:spcBef>
                <a:spcPts val="600"/>
              </a:spcBef>
              <a:spcAft>
                <a:spcPts val="600"/>
              </a:spcAft>
            </a:pPr>
            <a:r>
              <a:rPr lang="en-US" sz="2000" b="0" i="0" dirty="0">
                <a:solidFill>
                  <a:srgbClr val="000000"/>
                </a:solidFill>
                <a:latin typeface="Times New Roman"/>
                <a:ea typeface="Tahoma"/>
                <a:cs typeface="Tahoma"/>
              </a:rPr>
              <a:t>An opportunity for CO's and OIC's to advance eligible BBA </a:t>
            </a:r>
            <a:r>
              <a:rPr lang="en-US" sz="2000" dirty="0">
                <a:solidFill>
                  <a:srgbClr val="000000"/>
                </a:solidFill>
                <a:latin typeface="Times New Roman"/>
                <a:ea typeface="Tahoma"/>
                <a:cs typeface="Tahoma"/>
              </a:rPr>
              <a:t>Sailors</a:t>
            </a:r>
            <a:endParaRPr lang="en-US" sz="2000">
              <a:latin typeface="Times New Roman"/>
              <a:ea typeface="Tahoma" panose="020B0604030504040204" pitchFamily="34" charset="0"/>
              <a:cs typeface="Tahoma" panose="020B0604030504040204" pitchFamily="34" charset="0"/>
            </a:endParaRPr>
          </a:p>
          <a:p>
            <a:pPr>
              <a:lnSpc>
                <a:spcPct val="100000"/>
              </a:lnSpc>
              <a:spcBef>
                <a:spcPts val="600"/>
              </a:spcBef>
              <a:spcAft>
                <a:spcPts val="600"/>
              </a:spcAft>
            </a:pPr>
            <a:r>
              <a:rPr lang="en-US" sz="2000" b="0" i="0" dirty="0">
                <a:solidFill>
                  <a:srgbClr val="000000"/>
                </a:solidFill>
                <a:latin typeface="Times New Roman"/>
                <a:ea typeface="Tahoma"/>
                <a:cs typeface="Tahoma"/>
              </a:rPr>
              <a:t>Has completed at least 24 months of cumulative sea time as an E-4, or 18 months of tour completion as an E-5, to remain onboard for advancement</a:t>
            </a:r>
            <a:r>
              <a:rPr lang="en-US" sz="2000" dirty="0">
                <a:solidFill>
                  <a:srgbClr val="000000"/>
                </a:solidFill>
                <a:latin typeface="Times New Roman"/>
                <a:ea typeface="Tahoma"/>
                <a:cs typeface="Tahoma"/>
              </a:rPr>
              <a:t>.</a:t>
            </a:r>
            <a:r>
              <a:rPr lang="en-US" sz="2000" b="0" i="0" dirty="0">
                <a:solidFill>
                  <a:srgbClr val="000000"/>
                </a:solidFill>
                <a:latin typeface="Times New Roman"/>
                <a:ea typeface="Tahoma"/>
                <a:cs typeface="Tahoma"/>
              </a:rPr>
              <a:t> </a:t>
            </a:r>
            <a:endParaRPr lang="en-US" sz="2000">
              <a:latin typeface="Times New Roman"/>
              <a:ea typeface="Tahoma" panose="020B0604030504040204" pitchFamily="34" charset="0"/>
              <a:cs typeface="Tahoma" panose="020B0604030504040204" pitchFamily="34" charset="0"/>
            </a:endParaRPr>
          </a:p>
          <a:p>
            <a:pPr>
              <a:lnSpc>
                <a:spcPct val="100000"/>
              </a:lnSpc>
              <a:spcBef>
                <a:spcPts val="600"/>
              </a:spcBef>
              <a:spcAft>
                <a:spcPts val="600"/>
              </a:spcAft>
            </a:pPr>
            <a:r>
              <a:rPr lang="en-US" sz="2000" b="0" i="0" dirty="0">
                <a:solidFill>
                  <a:srgbClr val="000000"/>
                </a:solidFill>
                <a:latin typeface="Times New Roman"/>
                <a:ea typeface="Tahoma"/>
                <a:cs typeface="Tahoma"/>
              </a:rPr>
              <a:t>Available for all E-4 and E-5 BBA Sailors that are not within 12 months of their PRD, under orders or have orders pending release.</a:t>
            </a:r>
          </a:p>
          <a:p>
            <a:pPr>
              <a:lnSpc>
                <a:spcPct val="100000"/>
              </a:lnSpc>
              <a:spcBef>
                <a:spcPts val="600"/>
              </a:spcBef>
              <a:spcAft>
                <a:spcPts val="600"/>
              </a:spcAft>
            </a:pPr>
            <a:endParaRPr lang="en-US" sz="2000" b="0" i="0" dirty="0">
              <a:solidFill>
                <a:srgbClr val="000000"/>
              </a:solidFill>
              <a:latin typeface="Times New Roman"/>
              <a:ea typeface="Tahoma"/>
              <a:cs typeface="Tahoma"/>
            </a:endParaRPr>
          </a:p>
          <a:p>
            <a:pPr marL="0" indent="0">
              <a:lnSpc>
                <a:spcPct val="100000"/>
              </a:lnSpc>
              <a:spcBef>
                <a:spcPts val="600"/>
              </a:spcBef>
              <a:spcAft>
                <a:spcPts val="600"/>
              </a:spcAft>
              <a:buNone/>
            </a:pPr>
            <a:r>
              <a:rPr lang="en-US" sz="2000" dirty="0">
                <a:ea typeface="+mn-lt"/>
                <a:cs typeface="+mn-lt"/>
                <a:hlinkClick r:id="rId3"/>
              </a:rPr>
              <a:t>https://www.mynavyhr.navy.mil/Career-Management/Detailing/Enlisted/Billet-Based-Advancement/</a:t>
            </a:r>
            <a:endParaRPr lang="en-US"/>
          </a:p>
          <a:p>
            <a:pPr marL="0" indent="0">
              <a:lnSpc>
                <a:spcPct val="100000"/>
              </a:lnSpc>
              <a:spcBef>
                <a:spcPts val="600"/>
              </a:spcBef>
              <a:spcAft>
                <a:spcPts val="600"/>
              </a:spcAft>
              <a:buNone/>
            </a:pPr>
            <a:endParaRPr lang="en-US" sz="2000" dirty="0">
              <a:latin typeface="Aptos"/>
              <a:ea typeface="Tahoma"/>
              <a:cs typeface="Tahoma"/>
            </a:endParaRPr>
          </a:p>
          <a:p>
            <a:pPr>
              <a:lnSpc>
                <a:spcPct val="100000"/>
              </a:lnSpc>
              <a:spcBef>
                <a:spcPts val="600"/>
              </a:spcBef>
              <a:spcAft>
                <a:spcPts val="600"/>
              </a:spcAft>
            </a:pPr>
            <a:endParaRPr lang="en-US" sz="2000" dirty="0">
              <a:latin typeface="Times New Roman"/>
              <a:ea typeface="Tahoma"/>
              <a:cs typeface="Tahoma"/>
            </a:endParaRPr>
          </a:p>
          <a:p>
            <a:endParaRPr lang="en-US">
              <a:highlight>
                <a:srgbClr val="008000"/>
              </a:highlight>
            </a:endParaRPr>
          </a:p>
        </p:txBody>
      </p:sp>
      <p:sp>
        <p:nvSpPr>
          <p:cNvPr id="7" name="Title 1">
            <a:extLst>
              <a:ext uri="{FF2B5EF4-FFF2-40B4-BE49-F238E27FC236}">
                <a16:creationId xmlns:a16="http://schemas.microsoft.com/office/drawing/2014/main" id="{F16A0B80-277C-BC35-34D9-767E0BCA0515}"/>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Command Advance to Position (CA2P)</a:t>
            </a:r>
          </a:p>
        </p:txBody>
      </p:sp>
    </p:spTree>
    <p:extLst>
      <p:ext uri="{BB962C8B-B14F-4D97-AF65-F5344CB8AC3E}">
        <p14:creationId xmlns:p14="http://schemas.microsoft.com/office/powerpoint/2010/main" val="3215907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9538"/>
            <a:ext cx="10515600" cy="4351338"/>
          </a:xfrm>
        </p:spPr>
        <p:txBody>
          <a:bodyPr vert="horz" lIns="91440" tIns="45720" rIns="91440" bIns="45720" rtlCol="0" anchor="t">
            <a:normAutofit/>
          </a:bodyPr>
          <a:lstStyle/>
          <a:p>
            <a:pPr>
              <a:lnSpc>
                <a:spcPct val="100000"/>
              </a:lnSpc>
              <a:spcBef>
                <a:spcPts val="600"/>
              </a:spcBef>
              <a:spcAft>
                <a:spcPts val="600"/>
              </a:spcAft>
            </a:pPr>
            <a:r>
              <a:rPr lang="en-US" sz="2000" b="0" i="0" dirty="0">
                <a:solidFill>
                  <a:srgbClr val="000000"/>
                </a:solidFill>
                <a:latin typeface="Times New Roman"/>
                <a:ea typeface="Tahoma"/>
                <a:cs typeface="Tahoma"/>
              </a:rPr>
              <a:t>Shore CA2P will be considered for advancement eligible Sailors that are assigned to a command with a valid, unencumbered billet </a:t>
            </a:r>
            <a:endParaRPr lang="en-US" sz="2000">
              <a:latin typeface="Times New Roman"/>
              <a:ea typeface="Tahoma" panose="020B0604030504040204" pitchFamily="34" charset="0"/>
              <a:cs typeface="Tahoma" panose="020B0604030504040204" pitchFamily="34" charset="0"/>
            </a:endParaRPr>
          </a:p>
          <a:p>
            <a:pPr>
              <a:lnSpc>
                <a:spcPct val="100000"/>
              </a:lnSpc>
              <a:spcBef>
                <a:spcPts val="600"/>
              </a:spcBef>
              <a:spcAft>
                <a:spcPts val="600"/>
              </a:spcAft>
            </a:pPr>
            <a:r>
              <a:rPr lang="en-US" sz="2000" b="0" i="0" dirty="0">
                <a:solidFill>
                  <a:srgbClr val="000000"/>
                </a:solidFill>
                <a:latin typeface="Times New Roman"/>
                <a:ea typeface="Tahoma"/>
                <a:cs typeface="Tahoma"/>
              </a:rPr>
              <a:t>Must be aligned to that Sailors' rating and/or Navy Enlisted Classification (FAC-G billets) and in the next higher paygrade</a:t>
            </a:r>
            <a:endParaRPr lang="en-US" sz="2000">
              <a:latin typeface="Times New Roman"/>
              <a:ea typeface="Tahoma"/>
              <a:cs typeface="Tahoma"/>
            </a:endParaRPr>
          </a:p>
          <a:p>
            <a:pPr>
              <a:lnSpc>
                <a:spcPct val="100000"/>
              </a:lnSpc>
              <a:spcBef>
                <a:spcPts val="600"/>
              </a:spcBef>
              <a:spcAft>
                <a:spcPts val="600"/>
              </a:spcAft>
            </a:pPr>
            <a:r>
              <a:rPr lang="en-US" sz="2000" b="0" i="0" dirty="0">
                <a:solidFill>
                  <a:srgbClr val="000000"/>
                </a:solidFill>
                <a:latin typeface="Times New Roman"/>
                <a:ea typeface="Tahoma"/>
                <a:cs typeface="Tahoma"/>
              </a:rPr>
              <a:t>Sailors approved for CA2P on shore duty are required to obligate service for 36-months beyond their advancement date</a:t>
            </a:r>
            <a:endParaRPr lang="en-US" sz="2000">
              <a:latin typeface="Times New Roman"/>
              <a:ea typeface="Tahoma"/>
              <a:cs typeface="Tahoma"/>
            </a:endParaRPr>
          </a:p>
          <a:p>
            <a:pPr>
              <a:lnSpc>
                <a:spcPct val="100000"/>
              </a:lnSpc>
              <a:spcBef>
                <a:spcPts val="600"/>
              </a:spcBef>
              <a:spcAft>
                <a:spcPts val="600"/>
              </a:spcAft>
            </a:pPr>
            <a:r>
              <a:rPr lang="en-US" sz="2000" b="0" i="0" dirty="0">
                <a:solidFill>
                  <a:srgbClr val="000000"/>
                </a:solidFill>
                <a:latin typeface="Times New Roman"/>
                <a:ea typeface="Tahoma"/>
                <a:cs typeface="Tahoma"/>
              </a:rPr>
              <a:t>Their PRD on shore duty will not be extended</a:t>
            </a:r>
            <a:r>
              <a:rPr lang="en-US" sz="2000" dirty="0">
                <a:solidFill>
                  <a:srgbClr val="000000"/>
                </a:solidFill>
                <a:latin typeface="Times New Roman"/>
                <a:ea typeface="Tahoma"/>
                <a:cs typeface="Tahoma"/>
              </a:rPr>
              <a:t>.</a:t>
            </a:r>
            <a:endParaRPr lang="en-US" sz="2000" b="0" i="0" dirty="0">
              <a:solidFill>
                <a:srgbClr val="000000"/>
              </a:solidFill>
              <a:latin typeface="Times New Roman"/>
              <a:ea typeface="Tahoma"/>
              <a:cs typeface="Tahoma"/>
            </a:endParaRPr>
          </a:p>
        </p:txBody>
      </p:sp>
      <p:sp>
        <p:nvSpPr>
          <p:cNvPr id="7" name="Title 1">
            <a:extLst>
              <a:ext uri="{FF2B5EF4-FFF2-40B4-BE49-F238E27FC236}">
                <a16:creationId xmlns:a16="http://schemas.microsoft.com/office/drawing/2014/main" id="{DD1B2253-AD92-CCAD-0E72-6B97055F8150}"/>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Command Advance to Position (CA2P) </a:t>
            </a:r>
            <a:endParaRPr lang="en-US"/>
          </a:p>
          <a:p>
            <a:pPr algn="ctr"/>
            <a:r>
              <a:rPr lang="en-US" sz="2000" dirty="0">
                <a:solidFill>
                  <a:srgbClr val="000000"/>
                </a:solidFill>
                <a:latin typeface="Times New Roman"/>
                <a:cs typeface="Times New Roman"/>
              </a:rPr>
              <a:t>(cont.)</a:t>
            </a:r>
          </a:p>
        </p:txBody>
      </p:sp>
    </p:spTree>
    <p:extLst>
      <p:ext uri="{BB962C8B-B14F-4D97-AF65-F5344CB8AC3E}">
        <p14:creationId xmlns:p14="http://schemas.microsoft.com/office/powerpoint/2010/main" val="1419725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15285"/>
            <a:ext cx="10058400" cy="4101350"/>
          </a:xfrm>
        </p:spPr>
        <p:txBody>
          <a:bodyPr vert="horz" lIns="91440" tIns="45720" rIns="91440" bIns="45720" rtlCol="0" anchor="t">
            <a:noAutofit/>
          </a:bodyPr>
          <a:lstStyle/>
          <a:p>
            <a:pPr>
              <a:lnSpc>
                <a:spcPct val="120000"/>
              </a:lnSpc>
              <a:spcBef>
                <a:spcPts val="300"/>
              </a:spcBef>
              <a:spcAft>
                <a:spcPts val="300"/>
              </a:spcAft>
            </a:pPr>
            <a:r>
              <a:rPr lang="en-US" sz="2000" b="0" i="0" dirty="0">
                <a:solidFill>
                  <a:srgbClr val="000000"/>
                </a:solidFill>
                <a:latin typeface="Times New Roman"/>
                <a:ea typeface="Tahoma"/>
                <a:cs typeface="Tahoma"/>
              </a:rPr>
              <a:t>SEM will be expanded to board screened E-6 Sailors </a:t>
            </a:r>
            <a:r>
              <a:rPr lang="en-US" sz="2000" dirty="0">
                <a:solidFill>
                  <a:srgbClr val="000000"/>
                </a:solidFill>
                <a:latin typeface="Times New Roman"/>
                <a:ea typeface="Tahoma"/>
                <a:cs typeface="Tahoma"/>
              </a:rPr>
              <a:t>screened</a:t>
            </a:r>
            <a:r>
              <a:rPr lang="en-US" sz="2000" b="0" i="0" dirty="0">
                <a:solidFill>
                  <a:srgbClr val="000000"/>
                </a:solidFill>
                <a:latin typeface="Times New Roman"/>
                <a:ea typeface="Tahoma"/>
                <a:cs typeface="Tahoma"/>
              </a:rPr>
              <a:t> for E-7 to apply and be selected </a:t>
            </a:r>
            <a:r>
              <a:rPr lang="en-US" sz="2000" b="0" i="0">
                <a:solidFill>
                  <a:srgbClr val="000000"/>
                </a:solidFill>
                <a:latin typeface="Times New Roman"/>
                <a:ea typeface="Tahoma"/>
                <a:cs typeface="Tahoma"/>
              </a:rPr>
              <a:t>for an E-7 job, which will begin with the fiscal year 2026 CPO Board</a:t>
            </a:r>
            <a:r>
              <a:rPr lang="en-US" sz="2000">
                <a:solidFill>
                  <a:srgbClr val="000000"/>
                </a:solidFill>
                <a:latin typeface="Times New Roman"/>
                <a:ea typeface="Tahoma"/>
                <a:cs typeface="Tahoma"/>
              </a:rPr>
              <a:t>.</a:t>
            </a:r>
            <a:endParaRPr lang="en-US" sz="2000">
              <a:latin typeface="Times New Roman"/>
              <a:ea typeface="Tahoma"/>
              <a:cs typeface="Tahoma"/>
            </a:endParaRPr>
          </a:p>
          <a:p>
            <a:pPr>
              <a:lnSpc>
                <a:spcPct val="120000"/>
              </a:lnSpc>
              <a:spcBef>
                <a:spcPts val="300"/>
              </a:spcBef>
              <a:spcAft>
                <a:spcPts val="300"/>
              </a:spcAft>
            </a:pPr>
            <a:r>
              <a:rPr lang="en-US" sz="2000" b="0" i="0" dirty="0">
                <a:solidFill>
                  <a:srgbClr val="000000"/>
                </a:solidFill>
                <a:latin typeface="Times New Roman"/>
                <a:ea typeface="Tahoma"/>
                <a:cs typeface="Tahoma"/>
              </a:rPr>
              <a:t>E-7 SEM will be executed the same as E-8 and E-9, with the exception of the timeline for </a:t>
            </a:r>
            <a:r>
              <a:rPr lang="en-US" sz="2000" b="0" i="0">
                <a:solidFill>
                  <a:srgbClr val="000000"/>
                </a:solidFill>
                <a:latin typeface="Times New Roman"/>
                <a:ea typeface="Tahoma"/>
                <a:cs typeface="Tahoma"/>
              </a:rPr>
              <a:t>frocking</a:t>
            </a:r>
            <a:r>
              <a:rPr lang="en-US" sz="2000">
                <a:solidFill>
                  <a:srgbClr val="000000"/>
                </a:solidFill>
                <a:latin typeface="Times New Roman"/>
                <a:ea typeface="Tahoma"/>
                <a:cs typeface="Tahoma"/>
              </a:rPr>
              <a:t>.</a:t>
            </a:r>
            <a:endParaRPr lang="en-US" sz="2000" b="0" i="0" dirty="0">
              <a:solidFill>
                <a:srgbClr val="000000"/>
              </a:solidFill>
              <a:latin typeface="Times New Roman"/>
              <a:ea typeface="Tahoma"/>
              <a:cs typeface="Tahoma"/>
            </a:endParaRPr>
          </a:p>
          <a:p>
            <a:pPr>
              <a:lnSpc>
                <a:spcPct val="120000"/>
              </a:lnSpc>
              <a:spcBef>
                <a:spcPts val="300"/>
              </a:spcBef>
              <a:spcAft>
                <a:spcPts val="300"/>
              </a:spcAft>
            </a:pPr>
            <a:r>
              <a:rPr lang="en-US" sz="2000" b="0" i="0" dirty="0">
                <a:solidFill>
                  <a:srgbClr val="000000"/>
                </a:solidFill>
                <a:latin typeface="Times New Roman"/>
                <a:ea typeface="Tahoma"/>
                <a:cs typeface="Tahoma"/>
              </a:rPr>
              <a:t>E-7 Screened Sailors will go through Chief Petty Officer initiation and frocked upon completion of the six-week training and Capstone event</a:t>
            </a:r>
            <a:r>
              <a:rPr lang="en-US" sz="2000" dirty="0">
                <a:solidFill>
                  <a:srgbClr val="000000"/>
                </a:solidFill>
                <a:latin typeface="Times New Roman"/>
                <a:ea typeface="Tahoma"/>
                <a:cs typeface="Tahoma"/>
              </a:rPr>
              <a:t>.</a:t>
            </a:r>
            <a:endParaRPr lang="en-US" sz="2000" b="0" i="0" dirty="0">
              <a:solidFill>
                <a:srgbClr val="000000"/>
              </a:solidFill>
              <a:latin typeface="Times New Roman"/>
              <a:ea typeface="Tahoma"/>
              <a:cs typeface="Tahoma"/>
            </a:endParaRPr>
          </a:p>
        </p:txBody>
      </p:sp>
      <p:sp>
        <p:nvSpPr>
          <p:cNvPr id="7" name="Title 1">
            <a:extLst>
              <a:ext uri="{FF2B5EF4-FFF2-40B4-BE49-F238E27FC236}">
                <a16:creationId xmlns:a16="http://schemas.microsoft.com/office/drawing/2014/main" id="{C242327B-12E1-DE6E-A458-3C207650B2CE}"/>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Senior Enlisted Marketplace (SEM)</a:t>
            </a:r>
          </a:p>
        </p:txBody>
      </p:sp>
    </p:spTree>
    <p:extLst>
      <p:ext uri="{BB962C8B-B14F-4D97-AF65-F5344CB8AC3E}">
        <p14:creationId xmlns:p14="http://schemas.microsoft.com/office/powerpoint/2010/main" val="4153639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634CF-740B-3EEA-B542-583732CC87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D4CED-6E72-1F1D-AB90-9B3BDD7FFBBB}"/>
              </a:ext>
            </a:extLst>
          </p:cNvPr>
          <p:cNvSpPr>
            <a:spLocks noGrp="1"/>
          </p:cNvSpPr>
          <p:nvPr>
            <p:ph idx="1"/>
          </p:nvPr>
        </p:nvSpPr>
        <p:spPr>
          <a:xfrm>
            <a:off x="1066800" y="1615285"/>
            <a:ext cx="10058400" cy="4101350"/>
          </a:xfrm>
        </p:spPr>
        <p:txBody>
          <a:bodyPr vert="horz" lIns="91440" tIns="45720" rIns="91440" bIns="45720" rtlCol="0" anchor="t">
            <a:noAutofit/>
          </a:bodyPr>
          <a:lstStyle/>
          <a:p>
            <a:pPr>
              <a:lnSpc>
                <a:spcPct val="120000"/>
              </a:lnSpc>
              <a:spcBef>
                <a:spcPts val="300"/>
              </a:spcBef>
              <a:spcAft>
                <a:spcPts val="300"/>
              </a:spcAft>
            </a:pPr>
            <a:r>
              <a:rPr lang="en-US" sz="2000" b="0" i="0" dirty="0">
                <a:solidFill>
                  <a:srgbClr val="000000"/>
                </a:solidFill>
                <a:latin typeface="Times New Roman"/>
                <a:ea typeface="Tahoma"/>
                <a:cs typeface="Tahoma"/>
              </a:rPr>
              <a:t>SEM does not apply to Command Senior Enlisted Leader Program, Submarine, Nuclear, Musician (E-7 only), Seal, Special Boat Operator, TAR and SELRES ratings </a:t>
            </a:r>
          </a:p>
          <a:p>
            <a:pPr>
              <a:lnSpc>
                <a:spcPct val="120000"/>
              </a:lnSpc>
              <a:spcBef>
                <a:spcPts val="300"/>
              </a:spcBef>
              <a:spcAft>
                <a:spcPts val="300"/>
              </a:spcAft>
            </a:pPr>
            <a:r>
              <a:rPr lang="en-US" sz="2000" b="0" i="0" dirty="0">
                <a:solidFill>
                  <a:srgbClr val="000000"/>
                </a:solidFill>
                <a:latin typeface="Times New Roman"/>
                <a:ea typeface="Tahoma"/>
                <a:cs typeface="Tahoma"/>
              </a:rPr>
              <a:t>Sailors selected for advancement must obligate service for 36 months, pass any applicable screening requirements and complete required billet training enroute</a:t>
            </a:r>
          </a:p>
          <a:p>
            <a:pPr>
              <a:lnSpc>
                <a:spcPct val="120000"/>
              </a:lnSpc>
              <a:spcBef>
                <a:spcPts val="300"/>
              </a:spcBef>
              <a:spcAft>
                <a:spcPts val="300"/>
              </a:spcAft>
            </a:pPr>
            <a:r>
              <a:rPr lang="en-US" sz="2000" b="0" i="0" dirty="0">
                <a:solidFill>
                  <a:srgbClr val="000000"/>
                </a:solidFill>
                <a:latin typeface="Times New Roman"/>
                <a:ea typeface="Tahoma"/>
                <a:cs typeface="Tahoma"/>
              </a:rPr>
              <a:t>Sailors have up to 24-months to be selected for a job in the next- higher paygrade and if not, </a:t>
            </a:r>
            <a:r>
              <a:rPr lang="en-US" sz="2000" dirty="0">
                <a:solidFill>
                  <a:srgbClr val="000000"/>
                </a:solidFill>
                <a:latin typeface="Times New Roman"/>
                <a:ea typeface="Tahoma"/>
                <a:cs typeface="Tahoma"/>
              </a:rPr>
              <a:t>will </a:t>
            </a:r>
            <a:r>
              <a:rPr lang="en-US" sz="2000" b="0" i="0" dirty="0">
                <a:solidFill>
                  <a:srgbClr val="000000"/>
                </a:solidFill>
                <a:latin typeface="Times New Roman"/>
                <a:ea typeface="Tahoma"/>
                <a:cs typeface="Tahoma"/>
              </a:rPr>
              <a:t>be </a:t>
            </a:r>
            <a:r>
              <a:rPr lang="en-US" sz="2000" dirty="0">
                <a:solidFill>
                  <a:srgbClr val="000000"/>
                </a:solidFill>
                <a:latin typeface="Times New Roman"/>
                <a:ea typeface="Tahoma"/>
                <a:cs typeface="Tahoma"/>
              </a:rPr>
              <a:t>offered a billet by their detailer.</a:t>
            </a:r>
            <a:endParaRPr lang="en-US" sz="2000" b="0" i="0" dirty="0">
              <a:solidFill>
                <a:srgbClr val="000000"/>
              </a:solidFill>
              <a:latin typeface="Times New Roman"/>
              <a:ea typeface="Tahoma"/>
              <a:cs typeface="Tahoma"/>
            </a:endParaRPr>
          </a:p>
        </p:txBody>
      </p:sp>
      <p:sp>
        <p:nvSpPr>
          <p:cNvPr id="7" name="Title 1">
            <a:extLst>
              <a:ext uri="{FF2B5EF4-FFF2-40B4-BE49-F238E27FC236}">
                <a16:creationId xmlns:a16="http://schemas.microsoft.com/office/drawing/2014/main" id="{2DCFEFB0-9A9D-9F39-0943-F2A97CC952CC}"/>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Senior Enlisted Marketplace (SEM)</a:t>
            </a:r>
          </a:p>
        </p:txBody>
      </p:sp>
    </p:spTree>
    <p:extLst>
      <p:ext uri="{BB962C8B-B14F-4D97-AF65-F5344CB8AC3E}">
        <p14:creationId xmlns:p14="http://schemas.microsoft.com/office/powerpoint/2010/main" val="3479299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 y="1055"/>
            <a:ext cx="12190659" cy="1325563"/>
          </a:xfrm>
        </p:spPr>
        <p:txBody>
          <a:bodyPr>
            <a:normAutofit/>
          </a:bodyPr>
          <a:lstStyle/>
          <a:p>
            <a:pPr algn="ctr"/>
            <a:r>
              <a:rPr lang="en-US" sz="3200" b="1" i="0" dirty="0">
                <a:solidFill>
                  <a:srgbClr val="000000"/>
                </a:solidFill>
                <a:latin typeface="Times New Roman"/>
                <a:cs typeface="Times New Roman"/>
              </a:rPr>
              <a:t>References</a:t>
            </a:r>
          </a:p>
        </p:txBody>
      </p:sp>
      <p:sp>
        <p:nvSpPr>
          <p:cNvPr id="3" name="Content Placeholder 2"/>
          <p:cNvSpPr>
            <a:spLocks noGrp="1"/>
          </p:cNvSpPr>
          <p:nvPr>
            <p:ph idx="1"/>
          </p:nvPr>
        </p:nvSpPr>
        <p:spPr>
          <a:xfrm>
            <a:off x="1066800" y="1437052"/>
            <a:ext cx="10058400" cy="4940598"/>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Advancement Manual for Enlisted Personnel of the U.S. Navy and U.S. Navy Reserve, BUPERSINST </a:t>
            </a:r>
            <a:r>
              <a:rPr lang="en-US" sz="2000" dirty="0">
                <a:solidFill>
                  <a:srgbClr val="000000"/>
                </a:solidFill>
                <a:latin typeface="Times New Roman"/>
                <a:ea typeface="Tahoma"/>
                <a:cs typeface="Tahoma"/>
              </a:rPr>
              <a:t>1430.16G</a:t>
            </a:r>
            <a:endParaRPr lang="en-US" sz="2000">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cs typeface="Times New Roman"/>
              </a:rPr>
              <a:t>Bibliography for Advancement Study, NAVEDTRA 10052</a:t>
            </a:r>
            <a:endParaRPr lang="en-US" sz="2000">
              <a:latin typeface="Times New Roman"/>
              <a:ea typeface="Tahoma" panose="020B0604030504040204" pitchFamily="34" charset="0"/>
              <a:cs typeface="Times New Roman"/>
            </a:endParaRPr>
          </a:p>
          <a:p>
            <a:pPr>
              <a:lnSpc>
                <a:spcPct val="100000"/>
              </a:lnSpc>
              <a:spcBef>
                <a:spcPts val="300"/>
              </a:spcBef>
              <a:spcAft>
                <a:spcPts val="300"/>
              </a:spcAft>
            </a:pPr>
            <a:r>
              <a:rPr lang="en-US" sz="2000" b="0" i="0" dirty="0">
                <a:solidFill>
                  <a:srgbClr val="000000"/>
                </a:solidFill>
                <a:latin typeface="Times New Roman"/>
                <a:cs typeface="Times New Roman"/>
              </a:rPr>
              <a:t>Catalog of Non-resident Navy Training Courses, NAVEDTRA 12061</a:t>
            </a:r>
            <a:endParaRPr lang="en-US" sz="2000">
              <a:latin typeface="Times New Roman"/>
              <a:ea typeface="Tahoma" panose="020B0604030504040204" pitchFamily="34" charset="0"/>
              <a:cs typeface="Times New Roman"/>
            </a:endParaRPr>
          </a:p>
          <a:p>
            <a:pPr>
              <a:lnSpc>
                <a:spcPct val="100000"/>
              </a:lnSpc>
              <a:spcBef>
                <a:spcPts val="300"/>
              </a:spcBef>
              <a:spcAft>
                <a:spcPts val="300"/>
              </a:spcAft>
            </a:pPr>
            <a:r>
              <a:rPr lang="en-US" sz="2000" b="0" i="0" dirty="0">
                <a:solidFill>
                  <a:srgbClr val="000000"/>
                </a:solidFill>
                <a:latin typeface="Times New Roman"/>
                <a:ea typeface="Tahoma"/>
                <a:cs typeface="Tahoma"/>
              </a:rPr>
              <a:t>Enlisted Navy Leadership Development, OPNAVINST 5351.2B</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Manual of Navy Enlisted Manpower and Personnel Classification and Occupational Standards, NAVPERS 18068</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Navy Military Personnel Manual, NAVPERS 15560</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Navy Performance Evaluation System, BUPERSINST 1610.10G</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cs typeface="Times New Roman"/>
              </a:rPr>
              <a:t>Applicable NAVADMINs</a:t>
            </a:r>
            <a:endParaRPr lang="en-US" sz="2400" dirty="0">
              <a:latin typeface="Times New Roman"/>
              <a:ea typeface="Tahoma" panose="020B0604030504040204" pitchFamily="34" charset="0"/>
              <a:cs typeface="Times New Roman"/>
            </a:endParaRPr>
          </a:p>
          <a:p>
            <a:pPr>
              <a:lnSpc>
                <a:spcPct val="100000"/>
              </a:lnSpc>
              <a:spcBef>
                <a:spcPts val="300"/>
              </a:spcBef>
              <a:spcAft>
                <a:spcPts val="300"/>
              </a:spcAft>
              <a:buNone/>
            </a:pPr>
            <a:endParaRPr lang="en-US" sz="320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165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A2E381F-BE5C-ABF6-2C7C-4FABBC2976A8}"/>
              </a:ext>
            </a:extLst>
          </p:cNvPr>
          <p:cNvPicPr>
            <a:picLocks noGrp="1" noChangeAspect="1"/>
          </p:cNvPicPr>
          <p:nvPr>
            <p:ph idx="1"/>
          </p:nvPr>
        </p:nvPicPr>
        <p:blipFill>
          <a:blip r:embed="rId3">
            <a:alphaModFix amt="82000"/>
          </a:blip>
          <a:stretch>
            <a:fillRect/>
          </a:stretch>
        </p:blipFill>
        <p:spPr>
          <a:xfrm>
            <a:off x="2671723" y="1553955"/>
            <a:ext cx="6848552" cy="3833428"/>
          </a:xfrm>
        </p:spPr>
      </p:pic>
      <p:sp>
        <p:nvSpPr>
          <p:cNvPr id="7" name="Title 1">
            <a:extLst>
              <a:ext uri="{FF2B5EF4-FFF2-40B4-BE49-F238E27FC236}">
                <a16:creationId xmlns:a16="http://schemas.microsoft.com/office/drawing/2014/main" id="{F1DE01A2-6EE2-8BD9-1877-423CEA3EBD9E}"/>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Senior Enlisted Marketplace (SEM)</a:t>
            </a:r>
          </a:p>
        </p:txBody>
      </p:sp>
    </p:spTree>
    <p:extLst>
      <p:ext uri="{BB962C8B-B14F-4D97-AF65-F5344CB8AC3E}">
        <p14:creationId xmlns:p14="http://schemas.microsoft.com/office/powerpoint/2010/main" val="3473567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FA5A79D-C85E-CC04-4368-62A2232F16B2}"/>
              </a:ext>
            </a:extLst>
          </p:cNvPr>
          <p:cNvPicPr>
            <a:picLocks noGrp="1" noChangeAspect="1"/>
          </p:cNvPicPr>
          <p:nvPr>
            <p:ph idx="1"/>
          </p:nvPr>
        </p:nvPicPr>
        <p:blipFill>
          <a:blip r:embed="rId3">
            <a:alphaModFix amt="80000"/>
          </a:blip>
          <a:stretch>
            <a:fillRect/>
          </a:stretch>
        </p:blipFill>
        <p:spPr>
          <a:xfrm>
            <a:off x="2493186" y="1556333"/>
            <a:ext cx="7205628" cy="4120812"/>
          </a:xfrm>
        </p:spPr>
      </p:pic>
      <p:sp>
        <p:nvSpPr>
          <p:cNvPr id="7" name="Title 1">
            <a:extLst>
              <a:ext uri="{FF2B5EF4-FFF2-40B4-BE49-F238E27FC236}">
                <a16:creationId xmlns:a16="http://schemas.microsoft.com/office/drawing/2014/main" id="{D201D97B-1705-9C39-6FE4-EFEC702AF366}"/>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Senior Enlisted Marketplace (SEM)</a:t>
            </a:r>
          </a:p>
        </p:txBody>
      </p:sp>
    </p:spTree>
    <p:extLst>
      <p:ext uri="{BB962C8B-B14F-4D97-AF65-F5344CB8AC3E}">
        <p14:creationId xmlns:p14="http://schemas.microsoft.com/office/powerpoint/2010/main" val="2916317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 y="0"/>
            <a:ext cx="12190660" cy="1325563"/>
          </a:xfrm>
        </p:spPr>
        <p:txBody>
          <a:bodyPr>
            <a:normAutofit/>
          </a:bodyPr>
          <a:lstStyle/>
          <a:p>
            <a:pPr algn="ctr"/>
            <a:r>
              <a:rPr lang="en-US" sz="3200" b="1" i="0" dirty="0">
                <a:solidFill>
                  <a:srgbClr val="000000"/>
                </a:solidFill>
                <a:latin typeface="Times New Roman"/>
                <a:cs typeface="Times New Roman"/>
              </a:rPr>
              <a:t>Summary and Review</a:t>
            </a:r>
          </a:p>
        </p:txBody>
      </p:sp>
      <p:sp>
        <p:nvSpPr>
          <p:cNvPr id="3" name="Content Placeholder 2"/>
          <p:cNvSpPr>
            <a:spLocks noGrp="1"/>
          </p:cNvSpPr>
          <p:nvPr>
            <p:ph idx="1"/>
          </p:nvPr>
        </p:nvSpPr>
        <p:spPr>
          <a:xfrm>
            <a:off x="1066800" y="1509591"/>
            <a:ext cx="10058400" cy="3976809"/>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In this lesson we discussed</a:t>
            </a:r>
            <a:endParaRPr lang="en-US" sz="2000">
              <a:latin typeface="Times New Roman"/>
              <a:ea typeface="Tahoma"/>
              <a:cs typeface="Tahoma"/>
            </a:endParaRPr>
          </a:p>
          <a:p>
            <a:pPr marL="571500" lvl="2">
              <a:lnSpc>
                <a:spcPct val="100000"/>
              </a:lnSpc>
              <a:spcBef>
                <a:spcPts val="300"/>
              </a:spcBef>
              <a:spcAft>
                <a:spcPts val="300"/>
              </a:spcAft>
            </a:pPr>
            <a:r>
              <a:rPr lang="en-US" sz="2000" b="0" i="0" dirty="0">
                <a:solidFill>
                  <a:srgbClr val="000000"/>
                </a:solidFill>
                <a:latin typeface="Times New Roman"/>
                <a:ea typeface="Tahoma"/>
                <a:cs typeface="Tahoma"/>
              </a:rPr>
              <a:t>The Enlisted advancement process and eligibility requirements</a:t>
            </a:r>
            <a:endParaRPr lang="en-US" sz="2000" b="0" i="0">
              <a:solidFill>
                <a:srgbClr val="000000"/>
              </a:solidFill>
              <a:latin typeface="Times New Roman"/>
              <a:ea typeface="Tahoma"/>
              <a:cs typeface="Tahoma"/>
            </a:endParaRPr>
          </a:p>
          <a:p>
            <a:pPr marL="571500" lvl="2">
              <a:lnSpc>
                <a:spcPct val="100000"/>
              </a:lnSpc>
              <a:spcBef>
                <a:spcPts val="300"/>
              </a:spcBef>
              <a:spcAft>
                <a:spcPts val="300"/>
              </a:spcAft>
            </a:pPr>
            <a:r>
              <a:rPr lang="en-US" sz="2000" b="0" i="0" dirty="0">
                <a:solidFill>
                  <a:srgbClr val="000000"/>
                </a:solidFill>
                <a:latin typeface="Times New Roman"/>
                <a:ea typeface="Tahoma"/>
                <a:cs typeface="Tahoma"/>
              </a:rPr>
              <a:t>Final Multiple Score (FMS) and contributing factors</a:t>
            </a:r>
            <a:endParaRPr lang="en-US" sz="2000" b="0" i="0">
              <a:solidFill>
                <a:srgbClr val="000000"/>
              </a:solidFill>
              <a:latin typeface="Times New Roman"/>
              <a:ea typeface="Tahoma"/>
              <a:cs typeface="Tahoma"/>
            </a:endParaRPr>
          </a:p>
          <a:p>
            <a:pPr marL="571500" lvl="2">
              <a:lnSpc>
                <a:spcPct val="100000"/>
              </a:lnSpc>
              <a:spcBef>
                <a:spcPts val="300"/>
              </a:spcBef>
              <a:spcAft>
                <a:spcPts val="300"/>
              </a:spcAft>
            </a:pPr>
            <a:r>
              <a:rPr lang="en-US" sz="2000" b="0" i="0" dirty="0">
                <a:solidFill>
                  <a:srgbClr val="000000"/>
                </a:solidFill>
                <a:latin typeface="Times New Roman"/>
                <a:ea typeface="Tahoma"/>
                <a:cs typeface="Tahoma"/>
              </a:rPr>
              <a:t>Process for calculating Performance Mark Average (PMA) and Reporting Senior’s Cumulative Average (RSCA)</a:t>
            </a:r>
            <a:endParaRPr lang="en-US" sz="2000" b="0" i="0">
              <a:solidFill>
                <a:srgbClr val="000000"/>
              </a:solidFill>
              <a:latin typeface="Times New Roman"/>
              <a:ea typeface="Tahoma"/>
              <a:cs typeface="Tahoma"/>
            </a:endParaRPr>
          </a:p>
          <a:p>
            <a:pPr marL="571500" lvl="2">
              <a:lnSpc>
                <a:spcPct val="100000"/>
              </a:lnSpc>
              <a:spcBef>
                <a:spcPts val="300"/>
              </a:spcBef>
              <a:spcAft>
                <a:spcPts val="300"/>
              </a:spcAft>
            </a:pPr>
            <a:r>
              <a:rPr lang="en-US" sz="2000" b="0" i="0" dirty="0">
                <a:solidFill>
                  <a:srgbClr val="000000"/>
                </a:solidFill>
                <a:latin typeface="Times New Roman"/>
                <a:ea typeface="Tahoma"/>
                <a:cs typeface="Tahoma"/>
              </a:rPr>
              <a:t>Time-in-Rate requirements</a:t>
            </a:r>
            <a:endParaRPr lang="en-US" sz="2000" b="0" i="0">
              <a:solidFill>
                <a:srgbClr val="000000"/>
              </a:solidFill>
              <a:latin typeface="Times New Roman"/>
              <a:ea typeface="Tahoma"/>
              <a:cs typeface="Tahoma"/>
            </a:endParaRPr>
          </a:p>
          <a:p>
            <a:pPr marL="571500" lvl="2">
              <a:lnSpc>
                <a:spcPct val="100000"/>
              </a:lnSpc>
              <a:spcBef>
                <a:spcPts val="300"/>
              </a:spcBef>
              <a:spcAft>
                <a:spcPts val="300"/>
              </a:spcAft>
            </a:pPr>
            <a:r>
              <a:rPr lang="en-US" sz="2000" b="0" i="0" dirty="0">
                <a:solidFill>
                  <a:srgbClr val="000000"/>
                </a:solidFill>
                <a:latin typeface="Times New Roman"/>
                <a:ea typeface="Tahoma"/>
                <a:cs typeface="Tahoma"/>
              </a:rPr>
              <a:t>Passed-Not-Advanced (PNA) points and how it is awarded</a:t>
            </a:r>
            <a:endParaRPr lang="en-US" sz="2000" b="0" i="0">
              <a:solidFill>
                <a:srgbClr val="000000"/>
              </a:solidFill>
              <a:latin typeface="Times New Roman"/>
              <a:ea typeface="Tahoma"/>
              <a:cs typeface="Tahoma"/>
            </a:endParaRPr>
          </a:p>
          <a:p>
            <a:pPr marL="571500" lvl="2">
              <a:lnSpc>
                <a:spcPct val="100000"/>
              </a:lnSpc>
              <a:spcBef>
                <a:spcPts val="300"/>
              </a:spcBef>
              <a:spcAft>
                <a:spcPts val="300"/>
              </a:spcAft>
            </a:pPr>
            <a:r>
              <a:rPr lang="en-US" sz="2000" b="0" i="0" dirty="0">
                <a:solidFill>
                  <a:srgbClr val="000000"/>
                </a:solidFill>
                <a:latin typeface="Times New Roman"/>
                <a:ea typeface="Tahoma"/>
                <a:cs typeface="Tahoma"/>
              </a:rPr>
              <a:t>Advancement incentive program</a:t>
            </a:r>
            <a:r>
              <a:rPr lang="en-US" sz="2000" b="0" i="0" dirty="0">
                <a:solidFill>
                  <a:srgbClr val="000000"/>
                </a:solidFill>
                <a:latin typeface="Calibri"/>
                <a:ea typeface="Tahoma"/>
                <a:cs typeface="Tahoma"/>
              </a:rPr>
              <a:t>s </a:t>
            </a:r>
          </a:p>
        </p:txBody>
      </p:sp>
    </p:spTree>
    <p:extLst>
      <p:ext uri="{BB962C8B-B14F-4D97-AF65-F5344CB8AC3E}">
        <p14:creationId xmlns:p14="http://schemas.microsoft.com/office/powerpoint/2010/main" val="18211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a:p>
            <a:pPr marL="0" indent="0">
              <a:buNone/>
            </a:pPr>
            <a:endParaRPr lang="en-US"/>
          </a:p>
        </p:txBody>
      </p:sp>
      <p:sp>
        <p:nvSpPr>
          <p:cNvPr id="4" name="TextBox 3">
            <a:extLst>
              <a:ext uri="{FF2B5EF4-FFF2-40B4-BE49-F238E27FC236}">
                <a16:creationId xmlns:a16="http://schemas.microsoft.com/office/drawing/2014/main" id="{63F76FAB-C2B9-9941-196B-232946328C2F}"/>
              </a:ext>
            </a:extLst>
          </p:cNvPr>
          <p:cNvSpPr txBox="1"/>
          <p:nvPr/>
        </p:nvSpPr>
        <p:spPr>
          <a:xfrm>
            <a:off x="5032691" y="2982843"/>
            <a:ext cx="2126618"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a:ea typeface="Calibri"/>
                <a:cs typeface="Calibri"/>
              </a:rPr>
              <a:t>Questions?</a:t>
            </a:r>
          </a:p>
        </p:txBody>
      </p:sp>
    </p:spTree>
    <p:extLst>
      <p:ext uri="{BB962C8B-B14F-4D97-AF65-F5344CB8AC3E}">
        <p14:creationId xmlns:p14="http://schemas.microsoft.com/office/powerpoint/2010/main" val="2809039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 y="-3313"/>
            <a:ext cx="12195789" cy="1557476"/>
          </a:xfrm>
        </p:spPr>
        <p:txBody>
          <a:bodyPr>
            <a:noAutofit/>
          </a:body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b="0" i="0" dirty="0">
                <a:solidFill>
                  <a:srgbClr val="000000"/>
                </a:solidFill>
                <a:latin typeface="Times New Roman"/>
                <a:cs typeface="Times New Roman"/>
              </a:rPr>
              <a:t>Computing Eligibility Requirements Terms</a:t>
            </a:r>
          </a:p>
        </p:txBody>
      </p:sp>
      <p:sp>
        <p:nvSpPr>
          <p:cNvPr id="3" name="Content Placeholder 2"/>
          <p:cNvSpPr>
            <a:spLocks noGrp="1"/>
          </p:cNvSpPr>
          <p:nvPr>
            <p:ph idx="1"/>
          </p:nvPr>
        </p:nvSpPr>
        <p:spPr>
          <a:xfrm>
            <a:off x="1066800" y="1265961"/>
            <a:ext cx="10058400" cy="4745621"/>
          </a:xfrm>
        </p:spPr>
        <p:txBody>
          <a:bodyPr vert="horz" lIns="91440" tIns="45720" rIns="91440" bIns="45720" rtlCol="0" anchor="t">
            <a:normAutofit lnSpcReduction="10000"/>
          </a:bodyPr>
          <a:lstStyle/>
          <a:p>
            <a:pPr>
              <a:lnSpc>
                <a:spcPct val="110000"/>
              </a:lnSpc>
              <a:spcBef>
                <a:spcPts val="300"/>
              </a:spcBef>
              <a:spcAft>
                <a:spcPts val="300"/>
              </a:spcAft>
              <a:defRPr/>
            </a:pPr>
            <a:r>
              <a:rPr lang="en-US" sz="2000" b="0" i="0" dirty="0">
                <a:solidFill>
                  <a:srgbClr val="000000"/>
                </a:solidFill>
                <a:latin typeface="Times New Roman"/>
                <a:ea typeface="Calibri"/>
                <a:cs typeface="Segoe UI"/>
              </a:rPr>
              <a:t>Service in Paygrade (SIPG)</a:t>
            </a:r>
            <a:endParaRPr lang="en-US" sz="2000">
              <a:latin typeface="Times New Roman"/>
              <a:ea typeface="Calibri"/>
              <a:cs typeface="Segoe UI"/>
            </a:endParaRPr>
          </a:p>
          <a:p>
            <a:pPr marL="685800" lvl="2" indent="-342900">
              <a:lnSpc>
                <a:spcPct val="110000"/>
              </a:lnSpc>
              <a:spcBef>
                <a:spcPts val="300"/>
              </a:spcBef>
              <a:spcAft>
                <a:spcPts val="300"/>
              </a:spcAft>
              <a:defRPr/>
            </a:pPr>
            <a:r>
              <a:rPr lang="en-US" sz="2000" b="0" i="0" dirty="0">
                <a:solidFill>
                  <a:srgbClr val="000000"/>
                </a:solidFill>
                <a:latin typeface="Times New Roman"/>
                <a:ea typeface="Tahoma"/>
                <a:cs typeface="Tahoma"/>
              </a:rPr>
              <a:t>The amount of time a candidate has served in a paygrade</a:t>
            </a:r>
          </a:p>
          <a:p>
            <a:pPr>
              <a:lnSpc>
                <a:spcPct val="110000"/>
              </a:lnSpc>
              <a:spcBef>
                <a:spcPts val="300"/>
              </a:spcBef>
              <a:spcAft>
                <a:spcPts val="300"/>
              </a:spcAft>
              <a:defRPr/>
            </a:pPr>
            <a:r>
              <a:rPr lang="en-US" sz="2000" b="0" i="0" dirty="0">
                <a:solidFill>
                  <a:srgbClr val="000000"/>
                </a:solidFill>
                <a:latin typeface="Times New Roman"/>
                <a:ea typeface="Calibri"/>
                <a:cs typeface="Segoe UI"/>
              </a:rPr>
              <a:t>Time-In-Rate (TIR) Date</a:t>
            </a:r>
          </a:p>
          <a:p>
            <a:pPr marL="685800" lvl="2" indent="-342900">
              <a:lnSpc>
                <a:spcPct val="110000"/>
              </a:lnSpc>
              <a:spcBef>
                <a:spcPts val="300"/>
              </a:spcBef>
              <a:spcAft>
                <a:spcPts val="300"/>
              </a:spcAft>
              <a:defRPr/>
            </a:pPr>
            <a:r>
              <a:rPr lang="en-US" sz="2000" b="0" i="0" dirty="0">
                <a:solidFill>
                  <a:srgbClr val="000000"/>
                </a:solidFill>
                <a:latin typeface="Times New Roman"/>
                <a:ea typeface="Tahoma"/>
                <a:cs typeface="Tahoma"/>
              </a:rPr>
              <a:t>D</a:t>
            </a:r>
            <a:r>
              <a:rPr lang="en-US" sz="2000" b="0" i="0" dirty="0">
                <a:solidFill>
                  <a:srgbClr val="000000"/>
                </a:solidFill>
                <a:latin typeface="Times New Roman"/>
                <a:cs typeface="Segoe UI"/>
              </a:rPr>
              <a:t>ate from which an advancement candidate's total service in paygrade is considered to have commenced</a:t>
            </a:r>
            <a:endParaRPr lang="en-US" sz="2000" b="0" i="0">
              <a:solidFill>
                <a:srgbClr val="000000"/>
              </a:solidFill>
              <a:latin typeface="Times New Roman"/>
              <a:ea typeface="Calibri"/>
              <a:cs typeface="Segoe UI"/>
            </a:endParaRPr>
          </a:p>
          <a:p>
            <a:pPr>
              <a:lnSpc>
                <a:spcPct val="110000"/>
              </a:lnSpc>
              <a:spcBef>
                <a:spcPts val="300"/>
              </a:spcBef>
              <a:spcAft>
                <a:spcPts val="300"/>
              </a:spcAft>
              <a:defRPr/>
            </a:pPr>
            <a:r>
              <a:rPr lang="en-US" sz="2000" b="0" i="0" dirty="0">
                <a:solidFill>
                  <a:srgbClr val="000000"/>
                </a:solidFill>
                <a:latin typeface="Times New Roman"/>
                <a:ea typeface="Calibri"/>
                <a:cs typeface="Segoe UI"/>
              </a:rPr>
              <a:t>Time-In-Service (TIS)</a:t>
            </a:r>
          </a:p>
          <a:p>
            <a:pPr marL="685800" lvl="2" indent="-342900">
              <a:lnSpc>
                <a:spcPct val="110000"/>
              </a:lnSpc>
              <a:spcBef>
                <a:spcPts val="300"/>
              </a:spcBef>
              <a:spcAft>
                <a:spcPts val="300"/>
              </a:spcAft>
              <a:defRPr/>
            </a:pPr>
            <a:r>
              <a:rPr lang="en-US" sz="2000" b="0" i="0" dirty="0">
                <a:solidFill>
                  <a:srgbClr val="000000"/>
                </a:solidFill>
                <a:latin typeface="Times New Roman"/>
                <a:cs typeface="Segoe UI"/>
              </a:rPr>
              <a:t>Total time in the Navy and is calculated based off the Sailor’s Pay Entry Base Date (PEBD)</a:t>
            </a:r>
            <a:endParaRPr lang="en-US" sz="2000" b="0" i="0">
              <a:solidFill>
                <a:srgbClr val="000000"/>
              </a:solidFill>
              <a:latin typeface="Times New Roman"/>
              <a:ea typeface="Calibri"/>
              <a:cs typeface="Segoe UI"/>
            </a:endParaRPr>
          </a:p>
          <a:p>
            <a:pPr>
              <a:lnSpc>
                <a:spcPct val="110000"/>
              </a:lnSpc>
              <a:spcBef>
                <a:spcPts val="300"/>
              </a:spcBef>
              <a:spcAft>
                <a:spcPts val="300"/>
              </a:spcAft>
              <a:defRPr/>
            </a:pPr>
            <a:r>
              <a:rPr lang="en-US" sz="2000" b="0" i="0" dirty="0">
                <a:solidFill>
                  <a:srgbClr val="000000"/>
                </a:solidFill>
                <a:latin typeface="Times New Roman"/>
                <a:ea typeface="Calibri"/>
                <a:cs typeface="Segoe UI"/>
              </a:rPr>
              <a:t>Terminal Eligibility Date (TED)</a:t>
            </a:r>
          </a:p>
          <a:p>
            <a:pPr marL="685800" lvl="2" indent="-342900">
              <a:lnSpc>
                <a:spcPct val="110000"/>
              </a:lnSpc>
              <a:spcBef>
                <a:spcPts val="300"/>
              </a:spcBef>
              <a:spcAft>
                <a:spcPts val="300"/>
              </a:spcAft>
              <a:defRPr/>
            </a:pPr>
            <a:r>
              <a:rPr lang="en-US" sz="2000" b="0" i="0" dirty="0">
                <a:solidFill>
                  <a:srgbClr val="000000"/>
                </a:solidFill>
                <a:latin typeface="Times New Roman"/>
                <a:cs typeface="Segoe UI"/>
              </a:rPr>
              <a:t>Date to which an advancement candidate’s SIPG is computed for advancement purposes</a:t>
            </a:r>
            <a:endParaRPr lang="en-US" sz="2000" b="0" i="0">
              <a:solidFill>
                <a:srgbClr val="000000"/>
              </a:solidFill>
              <a:latin typeface="Times New Roman"/>
              <a:ea typeface="Calibri"/>
              <a:cs typeface="Segoe UI"/>
            </a:endParaRPr>
          </a:p>
          <a:p>
            <a:pPr>
              <a:lnSpc>
                <a:spcPct val="110000"/>
              </a:lnSpc>
              <a:spcBef>
                <a:spcPts val="300"/>
              </a:spcBef>
              <a:spcAft>
                <a:spcPts val="300"/>
              </a:spcAft>
              <a:defRPr/>
            </a:pPr>
            <a:r>
              <a:rPr lang="en-US" sz="2000" b="0" i="0" dirty="0">
                <a:solidFill>
                  <a:srgbClr val="000000"/>
                </a:solidFill>
                <a:latin typeface="Times New Roman"/>
                <a:ea typeface="Calibri"/>
                <a:cs typeface="Segoe UI"/>
              </a:rPr>
              <a:t>Limiting Date</a:t>
            </a:r>
          </a:p>
          <a:p>
            <a:pPr marL="685800" lvl="2" indent="-342900">
              <a:lnSpc>
                <a:spcPct val="110000"/>
              </a:lnSpc>
              <a:spcBef>
                <a:spcPts val="300"/>
              </a:spcBef>
              <a:spcAft>
                <a:spcPts val="300"/>
              </a:spcAft>
              <a:defRPr/>
            </a:pPr>
            <a:r>
              <a:rPr lang="en-US" sz="2000" b="0" i="0" dirty="0">
                <a:solidFill>
                  <a:srgbClr val="000000"/>
                </a:solidFill>
                <a:latin typeface="Times New Roman"/>
                <a:ea typeface="Tahoma"/>
                <a:cs typeface="Tahoma"/>
              </a:rPr>
              <a:t>Date that advancement authorizations expires for respective advancement cycles</a:t>
            </a:r>
          </a:p>
          <a:p>
            <a:pPr marL="228600" lvl="1">
              <a:lnSpc>
                <a:spcPct val="110000"/>
              </a:lnSpc>
              <a:spcBef>
                <a:spcPts val="300"/>
              </a:spcBef>
              <a:spcAft>
                <a:spcPts val="300"/>
              </a:spcAft>
              <a:buNone/>
              <a:defRPr/>
            </a:pPr>
            <a:endParaRPr lang="en-US">
              <a:solidFill>
                <a:srgbClr val="FFFEF9"/>
              </a:solidFill>
              <a:latin typeface="Segoe UI" panose="020B0502040204020203" pitchFamily="34" charset="0"/>
              <a:cs typeface="Segoe UI" panose="020B0502040204020203" pitchFamily="34" charset="0"/>
            </a:endParaRPr>
          </a:p>
          <a:p>
            <a:pPr marL="228600" lvl="1">
              <a:lnSpc>
                <a:spcPct val="110000"/>
              </a:lnSpc>
              <a:spcBef>
                <a:spcPts val="300"/>
              </a:spcBef>
              <a:spcAft>
                <a:spcPts val="300"/>
              </a:spcAft>
              <a:buNone/>
            </a:pPr>
            <a:endParaRPr lang="en-US">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437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56205"/>
            <a:ext cx="10058399" cy="4089221"/>
          </a:xfrm>
        </p:spPr>
        <p:txBody>
          <a:bodyPr vert="horz" lIns="91440" tIns="45720" rIns="91440" bIns="45720" rtlCol="0" anchor="t">
            <a:no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Be recommended by CO/OIC</a:t>
            </a:r>
            <a:endParaRPr lang="en-US" sz="2000">
              <a:latin typeface="Times New Roman"/>
              <a:cs typeface="Times New Roman"/>
            </a:endParaRPr>
          </a:p>
          <a:p>
            <a:pPr>
              <a:lnSpc>
                <a:spcPct val="100000"/>
              </a:lnSpc>
              <a:spcBef>
                <a:spcPts val="300"/>
              </a:spcBef>
              <a:spcAft>
                <a:spcPts val="300"/>
              </a:spcAft>
            </a:pPr>
            <a:r>
              <a:rPr lang="en-US" sz="2000" b="0" i="0" dirty="0">
                <a:solidFill>
                  <a:srgbClr val="000000"/>
                </a:solidFill>
                <a:latin typeface="Times New Roman"/>
                <a:ea typeface="Tahoma"/>
                <a:cs typeface="Tahoma"/>
              </a:rPr>
              <a:t>Have minimum Time-In-Rate (TIR)</a:t>
            </a:r>
            <a:endParaRPr lang="en-US" sz="2000" b="0" i="0">
              <a:solidFill>
                <a:srgbClr val="000000"/>
              </a:solidFill>
              <a:latin typeface="Times New Roman"/>
              <a:ea typeface="Tahoma"/>
              <a:cs typeface="Tahoma"/>
            </a:endParaRPr>
          </a:p>
          <a:p>
            <a:pPr marL="571500" lvl="2">
              <a:lnSpc>
                <a:spcPct val="100000"/>
              </a:lnSpc>
              <a:spcBef>
                <a:spcPts val="300"/>
              </a:spcBef>
              <a:spcAft>
                <a:spcPts val="300"/>
              </a:spcAft>
            </a:pPr>
            <a:r>
              <a:rPr lang="en-US" sz="2000" b="0" i="0" dirty="0">
                <a:solidFill>
                  <a:srgbClr val="000000"/>
                </a:solidFill>
                <a:latin typeface="Times New Roman"/>
                <a:ea typeface="Tahoma"/>
                <a:cs typeface="Tahoma"/>
              </a:rPr>
              <a:t> Time-In-Service (TIS from </a:t>
            </a:r>
            <a:r>
              <a:rPr lang="en-US" dirty="0">
                <a:solidFill>
                  <a:srgbClr val="000000"/>
                </a:solidFill>
                <a:latin typeface="Times New Roman"/>
                <a:ea typeface="Tahoma"/>
                <a:cs typeface="Tahoma"/>
              </a:rPr>
              <a:t>E1-E4</a:t>
            </a:r>
            <a:r>
              <a:rPr lang="en-US" sz="2000" b="0" i="0" dirty="0">
                <a:solidFill>
                  <a:srgbClr val="000000"/>
                </a:solidFill>
                <a:latin typeface="Times New Roman"/>
                <a:ea typeface="Tahoma"/>
                <a:cs typeface="Tahoma"/>
              </a:rPr>
              <a:t>)</a:t>
            </a:r>
            <a:endParaRPr lang="en-US">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Be in the proper path of advancement</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Meet special requirements (citizenship, security, medical, ASVAB) for certain ratings</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If required, complete service schools</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Evaluation completed within computation period for advancement cycle </a:t>
            </a:r>
            <a:endParaRPr lang="en-US" sz="2000" b="0" i="0">
              <a:solidFill>
                <a:srgbClr val="000000"/>
              </a:solidFill>
              <a:latin typeface="Times New Roman"/>
              <a:ea typeface="Tahoma"/>
              <a:cs typeface="Tahoma"/>
            </a:endParaRPr>
          </a:p>
          <a:p>
            <a:pPr marL="571500" lvl="1">
              <a:lnSpc>
                <a:spcPct val="100000"/>
              </a:lnSpc>
              <a:spcBef>
                <a:spcPts val="300"/>
              </a:spcBef>
              <a:spcAft>
                <a:spcPts val="300"/>
              </a:spcAft>
            </a:pPr>
            <a:r>
              <a:rPr lang="en-US" sz="2000" b="0" i="0" dirty="0">
                <a:solidFill>
                  <a:srgbClr val="000000"/>
                </a:solidFill>
                <a:latin typeface="Times New Roman"/>
                <a:ea typeface="Tahoma"/>
                <a:cs typeface="Tahoma"/>
              </a:rPr>
              <a:t>Computation dates received from applicable NAVADMIN</a:t>
            </a:r>
            <a:endParaRPr lang="en-US" sz="2000">
              <a:latin typeface="Times New Roman"/>
              <a:ea typeface="Tahoma" panose="020B0604030504040204" pitchFamily="34" charset="0"/>
              <a:cs typeface="Tahoma" panose="020B0604030504040204" pitchFamily="34" charset="0"/>
            </a:endParaRPr>
          </a:p>
          <a:p>
            <a:pPr>
              <a:lnSpc>
                <a:spcPct val="100000"/>
              </a:lnSpc>
              <a:spcBef>
                <a:spcPts val="300"/>
              </a:spcBef>
              <a:spcAft>
                <a:spcPts val="300"/>
              </a:spcAft>
            </a:pPr>
            <a:r>
              <a:rPr lang="en-US" sz="2000" b="0" i="0" dirty="0">
                <a:solidFill>
                  <a:srgbClr val="000000"/>
                </a:solidFill>
                <a:latin typeface="Times New Roman"/>
                <a:ea typeface="Tahoma"/>
                <a:cs typeface="Tahoma"/>
              </a:rPr>
              <a:t>Maintain physical readiness per OPNAVINST </a:t>
            </a:r>
            <a:r>
              <a:rPr lang="en-US" sz="2000" dirty="0">
                <a:solidFill>
                  <a:srgbClr val="000000"/>
                </a:solidFill>
                <a:latin typeface="Times New Roman"/>
                <a:ea typeface="Tahoma"/>
                <a:cs typeface="Tahoma"/>
              </a:rPr>
              <a:t>6110.1K</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Must not have Fleet Reserve Request Pending/Approved if before HYT date</a:t>
            </a:r>
            <a:endParaRPr lang="en-US" dirty="0">
              <a:latin typeface="Times New Roman"/>
              <a:ea typeface="Tahoma"/>
              <a:cs typeface="Tahoma"/>
            </a:endParaRPr>
          </a:p>
          <a:p>
            <a:pPr>
              <a:spcBef>
                <a:spcPts val="1800"/>
              </a:spcBef>
            </a:pPr>
            <a:endParaRPr lang="en-US" sz="2000"/>
          </a:p>
        </p:txBody>
      </p:sp>
      <p:sp>
        <p:nvSpPr>
          <p:cNvPr id="11" name="Title 1">
            <a:extLst>
              <a:ext uri="{FF2B5EF4-FFF2-40B4-BE49-F238E27FC236}">
                <a16:creationId xmlns:a16="http://schemas.microsoft.com/office/drawing/2014/main" id="{80DA067F-420E-5D13-DB7F-61688284A5BC}"/>
              </a:ext>
            </a:extLst>
          </p:cNvPr>
          <p:cNvSpPr>
            <a:spLocks noGrp="1"/>
          </p:cNvSpPr>
          <p:nvPr>
            <p:ph type="title"/>
          </p:nvPr>
        </p:nvSpPr>
        <p:spPr>
          <a:xfrm>
            <a:off x="-1895" y="-3313"/>
            <a:ext cx="12195789" cy="1557476"/>
          </a:xfrm>
        </p:spPr>
        <p:txBody>
          <a:bodyPr>
            <a:noAutofit/>
          </a:body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Advancement Eligibility </a:t>
            </a:r>
            <a:endParaRPr lang="en-US" sz="2000" i="0" dirty="0">
              <a:solidFill>
                <a:srgbClr val="000000"/>
              </a:solidFill>
              <a:latin typeface="Times New Roman"/>
              <a:cs typeface="Times New Roman"/>
            </a:endParaRPr>
          </a:p>
        </p:txBody>
      </p:sp>
    </p:spTree>
    <p:extLst>
      <p:ext uri="{BB962C8B-B14F-4D97-AF65-F5344CB8AC3E}">
        <p14:creationId xmlns:p14="http://schemas.microsoft.com/office/powerpoint/2010/main" val="200250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53331"/>
            <a:ext cx="10058400" cy="1794669"/>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The advancement exam NAVADMIN will provide the TED based on the chart below</a:t>
            </a:r>
            <a:r>
              <a:rPr lang="en-US" sz="2000" dirty="0">
                <a:solidFill>
                  <a:srgbClr val="000000"/>
                </a:solidFill>
                <a:latin typeface="Times New Roman"/>
                <a:ea typeface="Tahoma"/>
                <a:cs typeface="Tahoma"/>
              </a:rPr>
              <a:t>.</a:t>
            </a:r>
            <a:endParaRPr lang="en-US" sz="2000" dirty="0">
              <a:latin typeface="Times New Roman"/>
              <a:ea typeface="Tahoma" panose="020B0604030504040204" pitchFamily="34" charset="0"/>
              <a:cs typeface="Tahoma" panose="020B0604030504040204" pitchFamily="34" charset="0"/>
            </a:endParaRPr>
          </a:p>
          <a:p>
            <a:pPr>
              <a:lnSpc>
                <a:spcPct val="100000"/>
              </a:lnSpc>
              <a:spcBef>
                <a:spcPts val="300"/>
              </a:spcBef>
              <a:spcAft>
                <a:spcPts val="300"/>
              </a:spcAft>
            </a:pPr>
            <a:r>
              <a:rPr lang="en-US" sz="2000" b="0" i="0" dirty="0">
                <a:solidFill>
                  <a:srgbClr val="000000"/>
                </a:solidFill>
                <a:latin typeface="Times New Roman"/>
                <a:ea typeface="Tahoma"/>
                <a:cs typeface="Tahoma"/>
              </a:rPr>
              <a:t>If member advanced from a NWAE cycle, new Time-In-Rate (TIR) will be adjusted to the applicable TED</a:t>
            </a:r>
            <a:r>
              <a:rPr lang="en-US" sz="2000" dirty="0">
                <a:solidFill>
                  <a:srgbClr val="000000"/>
                </a:solidFill>
                <a:latin typeface="Times New Roman"/>
                <a:ea typeface="Tahoma"/>
                <a:cs typeface="Tahoma"/>
              </a:rPr>
              <a:t>.</a:t>
            </a:r>
            <a:endParaRPr lang="en-US" sz="2000" dirty="0">
              <a:solidFill>
                <a:srgbClr val="FFFEF9"/>
              </a:solidFill>
              <a:latin typeface="Times New Roman"/>
              <a:ea typeface="Tahoma" panose="020B0604030504040204" pitchFamily="34" charset="0"/>
              <a:cs typeface="Tahoma" panose="020B0604030504040204" pitchFamily="34" charset="0"/>
            </a:endParaRPr>
          </a:p>
          <a:p>
            <a:pPr marL="571500" lvl="2">
              <a:lnSpc>
                <a:spcPct val="100000"/>
              </a:lnSpc>
              <a:spcBef>
                <a:spcPts val="300"/>
              </a:spcBef>
              <a:spcAft>
                <a:spcPts val="300"/>
              </a:spcAft>
            </a:pPr>
            <a:r>
              <a:rPr lang="en-US" sz="2000" b="0" i="0" dirty="0">
                <a:solidFill>
                  <a:srgbClr val="000000"/>
                </a:solidFill>
                <a:latin typeface="Times New Roman"/>
                <a:ea typeface="Tahoma"/>
                <a:cs typeface="Tahoma"/>
              </a:rPr>
              <a:t>Example:  PO3 advanced to PO2 from the March 2027 cycle, members new TIR date will be 1 July 2027</a:t>
            </a:r>
            <a:r>
              <a:rPr lang="en-US" dirty="0">
                <a:solidFill>
                  <a:srgbClr val="000000"/>
                </a:solidFill>
                <a:latin typeface="Times New Roman"/>
                <a:ea typeface="Tahoma"/>
                <a:cs typeface="Tahoma"/>
              </a:rPr>
              <a:t>.</a:t>
            </a:r>
            <a:endParaRPr lang="en-US" sz="1700" dirty="0">
              <a:latin typeface="Times New Roman"/>
              <a:ea typeface="Tahoma"/>
              <a:cs typeface="Tahoma"/>
            </a:endParaRPr>
          </a:p>
        </p:txBody>
      </p:sp>
      <p:graphicFrame>
        <p:nvGraphicFramePr>
          <p:cNvPr id="4" name="Table 3">
            <a:extLst>
              <a:ext uri="{FF2B5EF4-FFF2-40B4-BE49-F238E27FC236}">
                <a16:creationId xmlns:a16="http://schemas.microsoft.com/office/drawing/2014/main" id="{D7D564C5-852A-B0F6-F0A4-3317B4EC8546}"/>
              </a:ext>
            </a:extLst>
          </p:cNvPr>
          <p:cNvGraphicFramePr>
            <a:graphicFrameLocks noGrp="1"/>
          </p:cNvGraphicFramePr>
          <p:nvPr>
            <p:extLst>
              <p:ext uri="{D42A27DB-BD31-4B8C-83A1-F6EECF244321}">
                <p14:modId xmlns:p14="http://schemas.microsoft.com/office/powerpoint/2010/main" val="3522272628"/>
              </p:ext>
            </p:extLst>
          </p:nvPr>
        </p:nvGraphicFramePr>
        <p:xfrm>
          <a:off x="1419103" y="3049334"/>
          <a:ext cx="8599680" cy="3174015"/>
        </p:xfrm>
        <a:graphic>
          <a:graphicData uri="http://schemas.openxmlformats.org/drawingml/2006/table">
            <a:tbl>
              <a:tblPr/>
              <a:tblGrid>
                <a:gridCol w="2976812">
                  <a:extLst>
                    <a:ext uri="{9D8B030D-6E8A-4147-A177-3AD203B41FA5}">
                      <a16:colId xmlns:a16="http://schemas.microsoft.com/office/drawing/2014/main" val="1295895619"/>
                    </a:ext>
                  </a:extLst>
                </a:gridCol>
                <a:gridCol w="3047344">
                  <a:extLst>
                    <a:ext uri="{9D8B030D-6E8A-4147-A177-3AD203B41FA5}">
                      <a16:colId xmlns:a16="http://schemas.microsoft.com/office/drawing/2014/main" val="3045776643"/>
                    </a:ext>
                  </a:extLst>
                </a:gridCol>
                <a:gridCol w="2575524">
                  <a:extLst>
                    <a:ext uri="{9D8B030D-6E8A-4147-A177-3AD203B41FA5}">
                      <a16:colId xmlns:a16="http://schemas.microsoft.com/office/drawing/2014/main" val="1613584748"/>
                    </a:ext>
                  </a:extLst>
                </a:gridCol>
              </a:tblGrid>
              <a:tr h="801698">
                <a:tc>
                  <a:txBody>
                    <a:bodyPr/>
                    <a:lstStyle/>
                    <a:p>
                      <a:pPr algn="ctr" fontAlgn="ctr"/>
                      <a:r>
                        <a:rPr lang="en-US" sz="2000" b="0" i="0" u="none" strike="noStrike" dirty="0">
                          <a:solidFill>
                            <a:srgbClr val="000000"/>
                          </a:solidFill>
                          <a:effectLst/>
                          <a:latin typeface="Times New Roman"/>
                          <a:cs typeface="Calibri"/>
                        </a:rPr>
                        <a:t>EXAMINATION 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000" b="0" i="0" u="none" strike="noStrike" dirty="0">
                          <a:solidFill>
                            <a:srgbClr val="000000"/>
                          </a:solidFill>
                          <a:effectLst/>
                          <a:latin typeface="Times New Roman"/>
                          <a:cs typeface="Calibri"/>
                        </a:rPr>
                        <a:t>ADVANCEMENT 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000" b="0" i="0" u="none" strike="noStrike" dirty="0">
                          <a:solidFill>
                            <a:srgbClr val="000000"/>
                          </a:solidFill>
                          <a:effectLst/>
                          <a:latin typeface="Times New Roman"/>
                          <a:cs typeface="Calibri"/>
                        </a:rPr>
                        <a:t>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930765435"/>
                  </a:ext>
                </a:extLst>
              </a:tr>
              <a:tr h="514942">
                <a:tc>
                  <a:txBody>
                    <a:bodyPr/>
                    <a:lstStyle/>
                    <a:p>
                      <a:pPr algn="ctr" fontAlgn="ctr"/>
                      <a:r>
                        <a:rPr lang="en-US" sz="2000" b="0" i="0" u="none" strike="noStrike" dirty="0">
                          <a:solidFill>
                            <a:srgbClr val="000000"/>
                          </a:solidFill>
                          <a:effectLst/>
                          <a:latin typeface="Times New Roman"/>
                          <a:cs typeface="Calibri"/>
                        </a:rPr>
                        <a:t>February/March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2000" b="0" i="0" u="none" strike="noStrike" dirty="0">
                          <a:solidFill>
                            <a:srgbClr val="000000"/>
                          </a:solidFill>
                          <a:effectLst/>
                          <a:latin typeface="Times New Roman"/>
                          <a:cs typeface="Calibri"/>
                        </a:rPr>
                        <a:t>E4 through 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1 July of the same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9969104"/>
                  </a:ext>
                </a:extLst>
              </a:tr>
              <a:tr h="514942">
                <a:tc>
                  <a:txBody>
                    <a:bodyPr/>
                    <a:lstStyle/>
                    <a:p>
                      <a:pPr algn="ctr" fontAlgn="ctr"/>
                      <a:r>
                        <a:rPr lang="en-US" sz="2000" b="0" i="0" u="none" strike="noStrike" dirty="0">
                          <a:solidFill>
                            <a:srgbClr val="000000"/>
                          </a:solidFill>
                          <a:effectLst/>
                          <a:latin typeface="Times New Roman"/>
                          <a:cs typeface="Calibri"/>
                        </a:rPr>
                        <a:t>August/September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2000" b="0" i="0" u="none" strike="noStrike" dirty="0">
                          <a:solidFill>
                            <a:srgbClr val="000000"/>
                          </a:solidFill>
                          <a:effectLst/>
                          <a:latin typeface="Times New Roman"/>
                          <a:cs typeface="Calibri"/>
                        </a:rPr>
                        <a:t>1 January of the next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8666348"/>
                  </a:ext>
                </a:extLst>
              </a:tr>
              <a:tr h="514942">
                <a:tc>
                  <a:txBody>
                    <a:bodyPr/>
                    <a:lstStyle/>
                    <a:p>
                      <a:pPr algn="ctr" fontAlgn="ctr"/>
                      <a:r>
                        <a:rPr lang="en-US" sz="2000" b="0" i="0" u="none" strike="noStrike" dirty="0">
                          <a:solidFill>
                            <a:srgbClr val="000000"/>
                          </a:solidFill>
                          <a:effectLst/>
                          <a:latin typeface="Times New Roman"/>
                          <a:cs typeface="Calibri"/>
                        </a:rPr>
                        <a:t>November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E8 and E9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1 October of the next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5637359"/>
                  </a:ext>
                </a:extLst>
              </a:tr>
              <a:tr h="514942">
                <a:tc>
                  <a:txBody>
                    <a:bodyPr/>
                    <a:lstStyle/>
                    <a:p>
                      <a:pPr algn="ctr" fontAlgn="ctr"/>
                      <a:r>
                        <a:rPr lang="en-US" sz="2000" b="0" i="0" u="none" strike="noStrike" dirty="0">
                          <a:solidFill>
                            <a:srgbClr val="000000"/>
                          </a:solidFill>
                          <a:effectLst/>
                          <a:latin typeface="Times New Roman"/>
                          <a:cs typeface="Calibri"/>
                        </a:rPr>
                        <a:t>January/February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E7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1 January of the next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6140311"/>
                  </a:ext>
                </a:extLst>
              </a:tr>
            </a:tbl>
          </a:graphicData>
        </a:graphic>
      </p:graphicFrame>
      <p:sp>
        <p:nvSpPr>
          <p:cNvPr id="8" name="Title 1">
            <a:extLst>
              <a:ext uri="{FF2B5EF4-FFF2-40B4-BE49-F238E27FC236}">
                <a16:creationId xmlns:a16="http://schemas.microsoft.com/office/drawing/2014/main" id="{361F3A8E-5F27-FA04-D6A3-5CE461E026BF}"/>
              </a:ext>
            </a:extLst>
          </p:cNvPr>
          <p:cNvSpPr txBox="1">
            <a:spLocks/>
          </p:cNvSpPr>
          <p:nvPr/>
        </p:nvSpPr>
        <p:spPr>
          <a:xfrm>
            <a:off x="-1895" y="-3313"/>
            <a:ext cx="12195789" cy="1557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Terminal Eligibility Date (TED)</a:t>
            </a:r>
          </a:p>
        </p:txBody>
      </p:sp>
    </p:spTree>
    <p:extLst>
      <p:ext uri="{BB962C8B-B14F-4D97-AF65-F5344CB8AC3E}">
        <p14:creationId xmlns:p14="http://schemas.microsoft.com/office/powerpoint/2010/main" val="18358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6309" y="4687957"/>
            <a:ext cx="10058400" cy="784830"/>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300"/>
              </a:spcBef>
              <a:spcAft>
                <a:spcPts val="300"/>
              </a:spcAft>
              <a:buClrTx/>
              <a:buSzTx/>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 </a:t>
            </a:r>
            <a:endParaRPr lang="en-US" sz="1800" b="0" i="0" u="none" strike="noStrike" kern="1200" cap="none" spc="0" normalizeH="0" baseline="0" noProof="0" dirty="0">
              <a:ln>
                <a:noFill/>
              </a:ln>
              <a:solidFill>
                <a:prstClr val="black"/>
              </a:solidFill>
              <a:effectLst/>
              <a:uLnTx/>
              <a:uFillTx/>
              <a:latin typeface="Aptos" panose="02110004020202020204"/>
              <a:ea typeface="Tahoma"/>
              <a:cs typeface="Tahoma"/>
            </a:endParaRPr>
          </a:p>
          <a:p>
            <a:pPr marR="0" lvl="1" algn="l" defTabSz="914400" rtl="0" eaLnBrk="1" fontAlgn="auto" latinLnBrk="0" hangingPunct="1">
              <a:lnSpc>
                <a:spcPct val="100000"/>
              </a:lnSpc>
              <a:spcBef>
                <a:spcPts val="300"/>
              </a:spcBef>
              <a:spcAft>
                <a:spcPts val="300"/>
              </a:spcAft>
              <a:buClrTx/>
              <a:buSzTx/>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Time in Service is based on Pay Entry Base Date </a:t>
            </a:r>
            <a:endParaRPr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ahoma"/>
              <a:cs typeface="Times New Roman" panose="02020603050405020304" pitchFamily="18" charset="0"/>
            </a:endParaRPr>
          </a:p>
        </p:txBody>
      </p:sp>
      <p:graphicFrame>
        <p:nvGraphicFramePr>
          <p:cNvPr id="13" name="Content Placeholder 12">
            <a:extLst>
              <a:ext uri="{FF2B5EF4-FFF2-40B4-BE49-F238E27FC236}">
                <a16:creationId xmlns:a16="http://schemas.microsoft.com/office/drawing/2014/main" id="{6E388AB4-A1D0-2666-AF1F-E4BB1ECDB666}"/>
              </a:ext>
            </a:extLst>
          </p:cNvPr>
          <p:cNvGraphicFramePr>
            <a:graphicFrameLocks noGrp="1"/>
          </p:cNvGraphicFramePr>
          <p:nvPr>
            <p:ph idx="1"/>
            <p:extLst>
              <p:ext uri="{D42A27DB-BD31-4B8C-83A1-F6EECF244321}">
                <p14:modId xmlns:p14="http://schemas.microsoft.com/office/powerpoint/2010/main" val="3106486724"/>
              </p:ext>
            </p:extLst>
          </p:nvPr>
        </p:nvGraphicFramePr>
        <p:xfrm>
          <a:off x="2895109" y="1750391"/>
          <a:ext cx="6400800" cy="3334545"/>
        </p:xfrm>
        <a:graphic>
          <a:graphicData uri="http://schemas.openxmlformats.org/drawingml/2006/table">
            <a:tbl>
              <a:tblPr firstRow="1" bandRow="1"/>
              <a:tblGrid>
                <a:gridCol w="1685808">
                  <a:extLst>
                    <a:ext uri="{9D8B030D-6E8A-4147-A177-3AD203B41FA5}">
                      <a16:colId xmlns:a16="http://schemas.microsoft.com/office/drawing/2014/main" val="4084665514"/>
                    </a:ext>
                  </a:extLst>
                </a:gridCol>
                <a:gridCol w="4714992">
                  <a:extLst>
                    <a:ext uri="{9D8B030D-6E8A-4147-A177-3AD203B41FA5}">
                      <a16:colId xmlns:a16="http://schemas.microsoft.com/office/drawing/2014/main" val="989689625"/>
                    </a:ext>
                  </a:extLst>
                </a:gridCol>
              </a:tblGrid>
              <a:tr h="370505">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Paygrade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252152364"/>
                  </a:ext>
                </a:extLst>
              </a:tr>
              <a:tr h="370505">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E1 to E2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9 months (Time in Service)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5742484"/>
                  </a:ext>
                </a:extLst>
              </a:tr>
              <a:tr h="370505">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E2 to E3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18 months (Time in Service)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7822631"/>
                  </a:ext>
                </a:extLst>
              </a:tr>
              <a:tr h="370505">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E3 to E4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30 months (Time in Service)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8195357"/>
                  </a:ext>
                </a:extLst>
              </a:tr>
              <a:tr h="370505">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E4 to E5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12 months (Time in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5407556"/>
                  </a:ext>
                </a:extLst>
              </a:tr>
              <a:tr h="370505">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E5 to 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4">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36 months (Time in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6111926"/>
                  </a:ext>
                </a:extLst>
              </a:tr>
              <a:tr h="370505">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E6 to E7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267844700"/>
                  </a:ext>
                </a:extLst>
              </a:tr>
              <a:tr h="370505">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E7 to E8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812121910"/>
                  </a:ext>
                </a:extLst>
              </a:tr>
              <a:tr h="370505">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E8 to E9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006835664"/>
                  </a:ext>
                </a:extLst>
              </a:tr>
            </a:tbl>
          </a:graphicData>
        </a:graphic>
      </p:graphicFrame>
      <p:sp>
        <p:nvSpPr>
          <p:cNvPr id="7" name="Title 1">
            <a:extLst>
              <a:ext uri="{FF2B5EF4-FFF2-40B4-BE49-F238E27FC236}">
                <a16:creationId xmlns:a16="http://schemas.microsoft.com/office/drawing/2014/main" id="{667FF385-18D2-D2C3-19EF-8D58D973C086}"/>
              </a:ext>
            </a:extLst>
          </p:cNvPr>
          <p:cNvSpPr>
            <a:spLocks noGrp="1"/>
          </p:cNvSpPr>
          <p:nvPr>
            <p:ph type="title"/>
          </p:nvPr>
        </p:nvSpPr>
        <p:spPr>
          <a:xfrm>
            <a:off x="-1895" y="-3313"/>
            <a:ext cx="12195789" cy="1557476"/>
          </a:xfrm>
        </p:spPr>
        <p:txBody>
          <a:bodyPr>
            <a:noAutofit/>
          </a:body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Time Requirements</a:t>
            </a:r>
            <a:endParaRPr lang="en-US" sz="2000" i="0" dirty="0">
              <a:solidFill>
                <a:srgbClr val="000000"/>
              </a:solidFill>
              <a:latin typeface="Times New Roman"/>
              <a:cs typeface="Times New Roman"/>
            </a:endParaRPr>
          </a:p>
        </p:txBody>
      </p:sp>
    </p:spTree>
    <p:extLst>
      <p:ext uri="{BB962C8B-B14F-4D97-AF65-F5344CB8AC3E}">
        <p14:creationId xmlns:p14="http://schemas.microsoft.com/office/powerpoint/2010/main" val="358770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1217" y="1367563"/>
            <a:ext cx="5030407" cy="4794181"/>
          </a:xfrm>
        </p:spPr>
        <p:txBody>
          <a:bodyPr vert="horz" lIns="91440" tIns="45720" rIns="91440" bIns="45720" rtlCol="0" anchor="t">
            <a:normAutofit fontScale="85000" lnSpcReduction="10000"/>
          </a:bodyPr>
          <a:lstStyle/>
          <a:p>
            <a:pPr>
              <a:lnSpc>
                <a:spcPct val="120000"/>
              </a:lnSpc>
              <a:spcBef>
                <a:spcPts val="300"/>
              </a:spcBef>
              <a:spcAft>
                <a:spcPts val="300"/>
              </a:spcAft>
            </a:pPr>
            <a:r>
              <a:rPr lang="en-US" sz="2000" b="0" i="0" dirty="0">
                <a:solidFill>
                  <a:srgbClr val="000000"/>
                </a:solidFill>
                <a:latin typeface="Times New Roman"/>
                <a:ea typeface="Tahoma"/>
                <a:cs typeface="Tahoma"/>
              </a:rPr>
              <a:t> Beginning with the March 2025 exam, the Navy-wide Advancement Exam (NWAE) for advancement to E-5 and E-6 transitioned to a Rating Knowledge Exam (RKE) for the following rates:  </a:t>
            </a:r>
            <a:r>
              <a:rPr lang="pt-BR" sz="2000" b="0" i="0" dirty="0">
                <a:solidFill>
                  <a:srgbClr val="000000"/>
                </a:solidFill>
                <a:latin typeface="Times New Roman"/>
                <a:ea typeface="Tahoma"/>
                <a:cs typeface="Tahoma"/>
              </a:rPr>
              <a:t>ABE, ABF, ABH, AME, AO, CS, DC, EM, GM, GSM, IC, MM, QM, </a:t>
            </a:r>
            <a:r>
              <a:rPr lang="pt-BR" sz="2000" dirty="0">
                <a:solidFill>
                  <a:srgbClr val="000000"/>
                </a:solidFill>
                <a:latin typeface="Times New Roman"/>
                <a:ea typeface="Tahoma"/>
                <a:cs typeface="Tahoma"/>
              </a:rPr>
              <a:t>and</a:t>
            </a:r>
            <a:r>
              <a:rPr lang="pt-BR" sz="2000" b="0" i="0" dirty="0">
                <a:solidFill>
                  <a:srgbClr val="000000"/>
                </a:solidFill>
                <a:latin typeface="Times New Roman"/>
                <a:ea typeface="Tahoma"/>
                <a:cs typeface="Tahoma"/>
              </a:rPr>
              <a:t> RS.</a:t>
            </a:r>
            <a:endParaRPr lang="pt-BR" sz="1800">
              <a:latin typeface="Times New Roman"/>
              <a:ea typeface="Tahoma"/>
              <a:cs typeface="Tahoma"/>
            </a:endParaRPr>
          </a:p>
          <a:p>
            <a:pPr marL="571500" lvl="2">
              <a:lnSpc>
                <a:spcPct val="120000"/>
              </a:lnSpc>
              <a:spcBef>
                <a:spcPts val="300"/>
              </a:spcBef>
              <a:spcAft>
                <a:spcPts val="300"/>
              </a:spcAft>
            </a:pPr>
            <a:r>
              <a:rPr lang="en-US" sz="2000" b="0" i="0" dirty="0">
                <a:solidFill>
                  <a:srgbClr val="000000"/>
                </a:solidFill>
                <a:latin typeface="Times New Roman"/>
                <a:ea typeface="Tahoma"/>
                <a:cs typeface="Tahoma"/>
              </a:rPr>
              <a:t>Sailors are only required to pass the RKE once every 2 years per paygrade and all Time-in-Rate (TIR) requirements to take the exam are removed at the E-4 and E-5 paygrades</a:t>
            </a:r>
          </a:p>
          <a:p>
            <a:pPr marL="571500" lvl="2">
              <a:lnSpc>
                <a:spcPct val="120000"/>
              </a:lnSpc>
              <a:spcBef>
                <a:spcPts val="300"/>
              </a:spcBef>
              <a:spcAft>
                <a:spcPts val="300"/>
              </a:spcAft>
            </a:pPr>
            <a:r>
              <a:rPr lang="en-US" sz="2000" b="0" i="0" dirty="0">
                <a:solidFill>
                  <a:srgbClr val="000000"/>
                </a:solidFill>
                <a:latin typeface="Times New Roman"/>
                <a:ea typeface="Tahoma"/>
                <a:cs typeface="Tahoma"/>
              </a:rPr>
              <a:t>Although not required to do so, Sailors who pass the RKE may voluntarily take future RKEs to improve their marketplace score as measured by the SSC to become more competitive in the marketplace through a higher exam score</a:t>
            </a:r>
          </a:p>
        </p:txBody>
      </p:sp>
      <p:sp>
        <p:nvSpPr>
          <p:cNvPr id="5" name="TextBox 4">
            <a:extLst>
              <a:ext uri="{FF2B5EF4-FFF2-40B4-BE49-F238E27FC236}">
                <a16:creationId xmlns:a16="http://schemas.microsoft.com/office/drawing/2014/main" id="{DF918B7A-89BB-8903-696A-CA21FFF9EC96}"/>
              </a:ext>
            </a:extLst>
          </p:cNvPr>
          <p:cNvSpPr txBox="1"/>
          <p:nvPr/>
        </p:nvSpPr>
        <p:spPr>
          <a:xfrm>
            <a:off x="6922557" y="1394298"/>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Tahoma"/>
                <a:cs typeface="Tahoma"/>
              </a:rPr>
              <a:t>Sample SSC.  </a:t>
            </a:r>
            <a:r>
              <a:rPr kumimoji="0" lang="en-US" sz="2000" b="1" i="0" u="none" strike="noStrike" kern="1200" cap="none" spc="0" normalizeH="0" baseline="0" noProof="0" dirty="0">
                <a:ln>
                  <a:noFill/>
                </a:ln>
                <a:solidFill>
                  <a:srgbClr val="000000"/>
                </a:solidFill>
                <a:effectLst/>
                <a:uLnTx/>
                <a:uFillTx/>
                <a:latin typeface="Times New Roman"/>
                <a:ea typeface="Tahoma"/>
                <a:cs typeface="Tahoma"/>
              </a:rPr>
              <a:t>Always verify on </a:t>
            </a:r>
            <a:r>
              <a:rPr kumimoji="0" lang="en-US" sz="2000" b="1" i="0" u="none" strike="noStrike" kern="1200" cap="none" spc="0" normalizeH="0" baseline="0" noProof="0" dirty="0" err="1">
                <a:ln>
                  <a:noFill/>
                </a:ln>
                <a:solidFill>
                  <a:srgbClr val="000000"/>
                </a:solidFill>
                <a:effectLst/>
                <a:uLnTx/>
                <a:uFillTx/>
                <a:latin typeface="Times New Roman"/>
                <a:ea typeface="Tahoma"/>
                <a:cs typeface="Tahoma"/>
              </a:rPr>
              <a:t>MyNavy</a:t>
            </a:r>
            <a:r>
              <a:rPr kumimoji="0" lang="en-US" sz="2000" b="1" i="0" u="none" strike="noStrike" kern="1200" cap="none" spc="0" normalizeH="0" baseline="0" noProof="0" dirty="0">
                <a:ln>
                  <a:noFill/>
                </a:ln>
                <a:solidFill>
                  <a:srgbClr val="000000"/>
                </a:solidFill>
                <a:effectLst/>
                <a:uLnTx/>
                <a:uFillTx/>
                <a:latin typeface="Times New Roman"/>
                <a:ea typeface="Tahoma"/>
                <a:cs typeface="Tahoma"/>
              </a:rPr>
              <a:t> HR</a:t>
            </a:r>
            <a:endParaRPr kumimoji="0" lang="en-US" sz="1800" b="1" i="0" u="none" strike="noStrike" kern="1200" cap="none" spc="0" normalizeH="0" baseline="0" noProof="0" dirty="0">
              <a:ln>
                <a:noFill/>
              </a:ln>
              <a:solidFill>
                <a:prstClr val="black"/>
              </a:solidFill>
              <a:effectLst/>
              <a:uLnTx/>
              <a:uFillTx/>
              <a:latin typeface="Times New Roman"/>
              <a:ea typeface="+mn-ea"/>
              <a:cs typeface="+mn-cs"/>
            </a:endParaRPr>
          </a:p>
        </p:txBody>
      </p:sp>
      <p:graphicFrame>
        <p:nvGraphicFramePr>
          <p:cNvPr id="6" name="Table 5">
            <a:extLst>
              <a:ext uri="{FF2B5EF4-FFF2-40B4-BE49-F238E27FC236}">
                <a16:creationId xmlns:a16="http://schemas.microsoft.com/office/drawing/2014/main" id="{75C7853D-2B76-8C69-2C43-BDCF143BFF58}"/>
              </a:ext>
            </a:extLst>
          </p:cNvPr>
          <p:cNvGraphicFramePr>
            <a:graphicFrameLocks noGrp="1"/>
          </p:cNvGraphicFramePr>
          <p:nvPr>
            <p:extLst>
              <p:ext uri="{D42A27DB-BD31-4B8C-83A1-F6EECF244321}">
                <p14:modId xmlns:p14="http://schemas.microsoft.com/office/powerpoint/2010/main" val="2441610234"/>
              </p:ext>
            </p:extLst>
          </p:nvPr>
        </p:nvGraphicFramePr>
        <p:xfrm>
          <a:off x="6096000" y="2098260"/>
          <a:ext cx="5145398" cy="3448050"/>
        </p:xfrm>
        <a:graphic>
          <a:graphicData uri="http://schemas.openxmlformats.org/drawingml/2006/table">
            <a:tbl>
              <a:tblPr/>
              <a:tblGrid>
                <a:gridCol w="2352260">
                  <a:extLst>
                    <a:ext uri="{9D8B030D-6E8A-4147-A177-3AD203B41FA5}">
                      <a16:colId xmlns:a16="http://schemas.microsoft.com/office/drawing/2014/main" val="2861518366"/>
                    </a:ext>
                  </a:extLst>
                </a:gridCol>
                <a:gridCol w="2793138">
                  <a:extLst>
                    <a:ext uri="{9D8B030D-6E8A-4147-A177-3AD203B41FA5}">
                      <a16:colId xmlns:a16="http://schemas.microsoft.com/office/drawing/2014/main" val="2899571548"/>
                    </a:ext>
                  </a:extLst>
                </a:gridCol>
              </a:tblGrid>
              <a:tr h="306104">
                <a:tc>
                  <a:txBody>
                    <a:bodyPr/>
                    <a:lstStyle/>
                    <a:p>
                      <a:pPr algn="ctr" fontAlgn="ctr"/>
                      <a:r>
                        <a:rPr lang="en-US" sz="2000" b="0" i="0" u="none" strike="noStrike" dirty="0">
                          <a:solidFill>
                            <a:srgbClr val="000000"/>
                          </a:solidFill>
                          <a:effectLst/>
                          <a:latin typeface="Times New Roman"/>
                          <a:cs typeface="Calibri"/>
                        </a:rPr>
                        <a:t>Scoring Element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000" b="0" i="0" u="none" strike="noStrike" dirty="0">
                          <a:solidFill>
                            <a:srgbClr val="000000"/>
                          </a:solidFill>
                          <a:effectLst/>
                          <a:latin typeface="Times New Roman"/>
                          <a:cs typeface="Calibri"/>
                        </a:rPr>
                        <a:t>Weight Multiplier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213203682"/>
                  </a:ext>
                </a:extLst>
              </a:tr>
              <a:tr h="306104">
                <a:tc>
                  <a:txBody>
                    <a:bodyPr/>
                    <a:lstStyle/>
                    <a:p>
                      <a:pPr algn="ctr" fontAlgn="ctr"/>
                      <a:r>
                        <a:rPr lang="en-US" sz="2000" b="0" i="0" u="none" strike="noStrike" dirty="0">
                          <a:solidFill>
                            <a:srgbClr val="000000"/>
                          </a:solidFill>
                          <a:effectLst/>
                          <a:latin typeface="Times New Roman"/>
                          <a:cs typeface="Calibri"/>
                        </a:rPr>
                        <a:t>Rating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8242738"/>
                  </a:ext>
                </a:extLst>
              </a:tr>
              <a:tr h="306104">
                <a:tc>
                  <a:txBody>
                    <a:bodyPr/>
                    <a:lstStyle/>
                    <a:p>
                      <a:pPr algn="ctr" fontAlgn="ctr"/>
                      <a:r>
                        <a:rPr lang="en-US" sz="2000" b="0" i="0" u="none" strike="noStrike" dirty="0">
                          <a:solidFill>
                            <a:srgbClr val="000000"/>
                          </a:solidFill>
                          <a:effectLst/>
                          <a:latin typeface="Times New Roman"/>
                          <a:cs typeface="Calibri"/>
                        </a:rPr>
                        <a:t>Pay Grade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3116401"/>
                  </a:ext>
                </a:extLst>
              </a:tr>
              <a:tr h="306104">
                <a:tc>
                  <a:txBody>
                    <a:bodyPr/>
                    <a:lstStyle/>
                    <a:p>
                      <a:pPr algn="ctr" fontAlgn="ctr"/>
                      <a:r>
                        <a:rPr lang="en-US" sz="2000" b="0" i="0" u="none" strike="noStrike" dirty="0">
                          <a:solidFill>
                            <a:srgbClr val="000000"/>
                          </a:solidFill>
                          <a:effectLst/>
                          <a:latin typeface="Times New Roman"/>
                          <a:cs typeface="Calibri"/>
                        </a:rPr>
                        <a:t>NEC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901646"/>
                  </a:ext>
                </a:extLst>
              </a:tr>
              <a:tr h="306104">
                <a:tc>
                  <a:txBody>
                    <a:bodyPr/>
                    <a:lstStyle/>
                    <a:p>
                      <a:pPr algn="ctr" fontAlgn="ctr"/>
                      <a:r>
                        <a:rPr lang="en-US" sz="2000" b="0" i="0" u="none" strike="noStrike" dirty="0">
                          <a:solidFill>
                            <a:srgbClr val="000000"/>
                          </a:solidFill>
                          <a:effectLst/>
                          <a:latin typeface="Times New Roman"/>
                          <a:cs typeface="Calibri"/>
                        </a:rPr>
                        <a:t>Sailor App Ranking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212086"/>
                  </a:ext>
                </a:extLst>
              </a:tr>
              <a:tr h="306104">
                <a:tc>
                  <a:txBody>
                    <a:bodyPr/>
                    <a:lstStyle/>
                    <a:p>
                      <a:pPr algn="ctr" fontAlgn="ctr"/>
                      <a:r>
                        <a:rPr lang="en-US" sz="2000" b="0" i="0" u="none" strike="noStrike" dirty="0">
                          <a:solidFill>
                            <a:srgbClr val="000000"/>
                          </a:solidFill>
                          <a:effectLst/>
                          <a:latin typeface="Times New Roman"/>
                          <a:cs typeface="Calibri"/>
                        </a:rPr>
                        <a:t>Command Ranking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4745106"/>
                  </a:ext>
                </a:extLst>
              </a:tr>
              <a:tr h="306104">
                <a:tc>
                  <a:txBody>
                    <a:bodyPr/>
                    <a:lstStyle/>
                    <a:p>
                      <a:pPr algn="ctr" fontAlgn="ctr"/>
                      <a:r>
                        <a:rPr lang="en-US" sz="2000" b="0" i="0" u="none" strike="noStrike" dirty="0">
                          <a:solidFill>
                            <a:srgbClr val="000000"/>
                          </a:solidFill>
                          <a:effectLst/>
                          <a:latin typeface="Times New Roman"/>
                          <a:cs typeface="Calibri"/>
                        </a:rPr>
                        <a:t>FMS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6035494"/>
                  </a:ext>
                </a:extLst>
              </a:tr>
              <a:tr h="306104">
                <a:tc>
                  <a:txBody>
                    <a:bodyPr/>
                    <a:lstStyle/>
                    <a:p>
                      <a:pPr algn="ctr" fontAlgn="ctr"/>
                      <a:r>
                        <a:rPr lang="en-US" sz="2000" b="0" i="0" u="none" strike="noStrike" dirty="0">
                          <a:solidFill>
                            <a:srgbClr val="000000"/>
                          </a:solidFill>
                          <a:effectLst/>
                          <a:latin typeface="Times New Roman"/>
                          <a:cs typeface="Calibri"/>
                        </a:rPr>
                        <a:t>Sea Credit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a:cs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4234153"/>
                  </a:ext>
                </a:extLst>
              </a:tr>
              <a:tr h="583794">
                <a:tc gridSpan="2">
                  <a:txBody>
                    <a:bodyPr/>
                    <a:lstStyle/>
                    <a:p>
                      <a:pPr algn="ctr" fontAlgn="ctr"/>
                      <a:r>
                        <a:rPr lang="en-US" sz="2000" b="0" i="0" u="none" strike="noStrike" dirty="0">
                          <a:solidFill>
                            <a:srgbClr val="000000"/>
                          </a:solidFill>
                          <a:effectLst/>
                          <a:latin typeface="Times New Roman"/>
                          <a:cs typeface="Calibri"/>
                        </a:rPr>
                        <a:t>Tie Breaker Time in Grade and then Time in Service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66103929"/>
                  </a:ext>
                </a:extLst>
              </a:tr>
              <a:tr h="306104">
                <a:tc gridSpan="2">
                  <a:txBody>
                    <a:bodyPr/>
                    <a:lstStyle/>
                    <a:p>
                      <a:pPr algn="ctr" fontAlgn="ctr"/>
                      <a:r>
                        <a:rPr lang="en-US" sz="2000" b="0" i="0" u="none" strike="noStrike" dirty="0">
                          <a:solidFill>
                            <a:srgbClr val="000000"/>
                          </a:solidFill>
                          <a:effectLst/>
                          <a:latin typeface="Times New Roman"/>
                          <a:cs typeface="Calibri"/>
                        </a:rPr>
                        <a:t>Sailors Scoring Criteria (SSC)</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extLst>
                  <a:ext uri="{0D108BD9-81ED-4DB2-BD59-A6C34878D82A}">
                    <a16:rowId xmlns:a16="http://schemas.microsoft.com/office/drawing/2014/main" val="2227908979"/>
                  </a:ext>
                </a:extLst>
              </a:tr>
            </a:tbl>
          </a:graphicData>
        </a:graphic>
      </p:graphicFrame>
      <p:sp>
        <p:nvSpPr>
          <p:cNvPr id="9" name="Title 1">
            <a:extLst>
              <a:ext uri="{FF2B5EF4-FFF2-40B4-BE49-F238E27FC236}">
                <a16:creationId xmlns:a16="http://schemas.microsoft.com/office/drawing/2014/main" id="{A7000728-7182-1340-B4CD-F10D87FF1292}"/>
              </a:ext>
            </a:extLst>
          </p:cNvPr>
          <p:cNvSpPr>
            <a:spLocks noGrp="1"/>
          </p:cNvSpPr>
          <p:nvPr>
            <p:ph type="title"/>
          </p:nvPr>
        </p:nvSpPr>
        <p:spPr>
          <a:xfrm>
            <a:off x="-1895" y="-3313"/>
            <a:ext cx="12195789" cy="1557476"/>
          </a:xfrm>
        </p:spPr>
        <p:txBody>
          <a:bodyPr>
            <a:noAutofit/>
          </a:body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Billet Based Advancement (BBA)</a:t>
            </a:r>
            <a:endParaRPr lang="en-US" sz="2000" i="0" dirty="0">
              <a:solidFill>
                <a:srgbClr val="000000"/>
              </a:solidFill>
              <a:latin typeface="Times New Roman"/>
              <a:cs typeface="Times New Roman"/>
            </a:endParaRPr>
          </a:p>
        </p:txBody>
      </p:sp>
    </p:spTree>
    <p:extLst>
      <p:ext uri="{BB962C8B-B14F-4D97-AF65-F5344CB8AC3E}">
        <p14:creationId xmlns:p14="http://schemas.microsoft.com/office/powerpoint/2010/main" val="91742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13763"/>
            <a:ext cx="10058400" cy="4387353"/>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The FMS method looks at the whole person and contributing factors vary by paygrade</a:t>
            </a:r>
            <a:endParaRPr lang="en-US" sz="2000">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E-5/6</a:t>
            </a:r>
          </a:p>
          <a:p>
            <a:pPr marL="685800" lvl="2" indent="-342900">
              <a:lnSpc>
                <a:spcPct val="100000"/>
              </a:lnSpc>
              <a:spcBef>
                <a:spcPts val="300"/>
              </a:spcBef>
              <a:spcAft>
                <a:spcPts val="300"/>
              </a:spcAft>
            </a:pPr>
            <a:r>
              <a:rPr lang="en-US" sz="2000" b="0" i="0" dirty="0">
                <a:solidFill>
                  <a:srgbClr val="000000"/>
                </a:solidFill>
                <a:latin typeface="Times New Roman"/>
                <a:ea typeface="Tahoma"/>
                <a:cs typeface="Tahoma"/>
              </a:rPr>
              <a:t>Performance Evaluations</a:t>
            </a:r>
          </a:p>
          <a:p>
            <a:pPr marL="685800" lvl="2" indent="-342900">
              <a:lnSpc>
                <a:spcPct val="100000"/>
              </a:lnSpc>
              <a:spcBef>
                <a:spcPts val="300"/>
              </a:spcBef>
              <a:spcAft>
                <a:spcPts val="300"/>
              </a:spcAft>
            </a:pPr>
            <a:r>
              <a:rPr lang="en-US" sz="2000" b="0" i="0" dirty="0">
                <a:solidFill>
                  <a:srgbClr val="000000"/>
                </a:solidFill>
                <a:latin typeface="Times New Roman"/>
                <a:ea typeface="Tahoma"/>
                <a:cs typeface="Tahoma"/>
              </a:rPr>
              <a:t>Experience (service in paygrade, awards, PNA points)</a:t>
            </a:r>
          </a:p>
          <a:p>
            <a:pPr marL="685800" lvl="2" indent="-342900">
              <a:lnSpc>
                <a:spcPct val="100000"/>
              </a:lnSpc>
              <a:spcBef>
                <a:spcPts val="300"/>
              </a:spcBef>
              <a:spcAft>
                <a:spcPts val="300"/>
              </a:spcAft>
            </a:pPr>
            <a:r>
              <a:rPr lang="en-US" sz="2000" b="0" i="0" dirty="0">
                <a:solidFill>
                  <a:srgbClr val="000000"/>
                </a:solidFill>
                <a:latin typeface="Times New Roman"/>
                <a:ea typeface="Tahoma"/>
                <a:cs typeface="Tahoma"/>
              </a:rPr>
              <a:t>Exam score (standard score)</a:t>
            </a:r>
          </a:p>
          <a:p>
            <a:pPr marL="685800" lvl="2" indent="-342900">
              <a:lnSpc>
                <a:spcPct val="100000"/>
              </a:lnSpc>
              <a:spcBef>
                <a:spcPts val="300"/>
              </a:spcBef>
              <a:spcAft>
                <a:spcPts val="300"/>
              </a:spcAft>
            </a:pPr>
            <a:r>
              <a:rPr lang="en-US" sz="2000" b="0" i="0" dirty="0">
                <a:solidFill>
                  <a:srgbClr val="000000"/>
                </a:solidFill>
                <a:latin typeface="Times New Roman"/>
                <a:ea typeface="Tahoma"/>
                <a:cs typeface="Tahoma"/>
              </a:rPr>
              <a:t>Education points</a:t>
            </a:r>
          </a:p>
          <a:p>
            <a:pPr>
              <a:lnSpc>
                <a:spcPct val="100000"/>
              </a:lnSpc>
              <a:spcBef>
                <a:spcPts val="300"/>
              </a:spcBef>
              <a:spcAft>
                <a:spcPts val="300"/>
              </a:spcAft>
              <a:defRPr/>
            </a:pPr>
            <a:r>
              <a:rPr lang="en-US" sz="2000" b="0" i="0" dirty="0">
                <a:solidFill>
                  <a:srgbClr val="000000"/>
                </a:solidFill>
                <a:latin typeface="Times New Roman"/>
                <a:cs typeface="Segoe UI"/>
              </a:rPr>
              <a:t>E-7</a:t>
            </a:r>
          </a:p>
          <a:p>
            <a:pPr marL="685800" lvl="2" indent="-342900">
              <a:lnSpc>
                <a:spcPct val="100000"/>
              </a:lnSpc>
              <a:spcBef>
                <a:spcPts val="300"/>
              </a:spcBef>
              <a:spcAft>
                <a:spcPts val="300"/>
              </a:spcAft>
            </a:pPr>
            <a:r>
              <a:rPr lang="en-US" sz="2000" b="0" i="0" dirty="0">
                <a:solidFill>
                  <a:srgbClr val="000000"/>
                </a:solidFill>
                <a:latin typeface="Times New Roman"/>
                <a:ea typeface="Tahoma"/>
                <a:cs typeface="Tahoma"/>
              </a:rPr>
              <a:t>Performance Evaluations</a:t>
            </a:r>
          </a:p>
          <a:p>
            <a:pPr marL="685800" lvl="2" indent="-342900">
              <a:lnSpc>
                <a:spcPct val="100000"/>
              </a:lnSpc>
              <a:spcBef>
                <a:spcPts val="300"/>
              </a:spcBef>
              <a:spcAft>
                <a:spcPts val="300"/>
              </a:spcAft>
            </a:pPr>
            <a:r>
              <a:rPr lang="en-US" sz="2000" b="0" i="0" dirty="0">
                <a:solidFill>
                  <a:srgbClr val="000000"/>
                </a:solidFill>
                <a:latin typeface="Times New Roman"/>
                <a:ea typeface="Tahoma"/>
                <a:cs typeface="Tahoma"/>
              </a:rPr>
              <a:t>Exam score</a:t>
            </a:r>
          </a:p>
          <a:p>
            <a:pPr marL="457200" lvl="1" indent="0">
              <a:buNone/>
            </a:pPr>
            <a:endParaRPr lang="en-US"/>
          </a:p>
        </p:txBody>
      </p:sp>
      <p:sp>
        <p:nvSpPr>
          <p:cNvPr id="7" name="Title 1">
            <a:extLst>
              <a:ext uri="{FF2B5EF4-FFF2-40B4-BE49-F238E27FC236}">
                <a16:creationId xmlns:a16="http://schemas.microsoft.com/office/drawing/2014/main" id="{1124E966-7F2B-8C50-82E7-F5D62960B03F}"/>
              </a:ext>
            </a:extLst>
          </p:cNvPr>
          <p:cNvSpPr>
            <a:spLocks noGrp="1"/>
          </p:cNvSpPr>
          <p:nvPr>
            <p:ph type="title"/>
          </p:nvPr>
        </p:nvSpPr>
        <p:spPr>
          <a:xfrm>
            <a:off x="-1895" y="-3313"/>
            <a:ext cx="12195789" cy="1557476"/>
          </a:xfrm>
        </p:spPr>
        <p:txBody>
          <a:bodyPr>
            <a:noAutofit/>
          </a:bodyPr>
          <a:lstStyle/>
          <a:p>
            <a:pPr algn="ctr"/>
            <a:r>
              <a:rPr lang="en-US" sz="3200" b="1" dirty="0">
                <a:latin typeface="Times New Roman"/>
                <a:cs typeface="Times New Roman"/>
              </a:rPr>
              <a:t>Enlisted Advancement</a:t>
            </a:r>
            <a:br>
              <a:rPr lang="en-US" sz="2800" dirty="0">
                <a:solidFill>
                  <a:srgbClr val="000000"/>
                </a:solidFill>
                <a:latin typeface="Calibri"/>
              </a:rPr>
            </a:br>
            <a:r>
              <a:rPr lang="en-US" sz="2000" dirty="0">
                <a:solidFill>
                  <a:srgbClr val="000000"/>
                </a:solidFill>
                <a:latin typeface="Times New Roman"/>
                <a:cs typeface="Times New Roman"/>
              </a:rPr>
              <a:t>Final Multiple Score (FMS)</a:t>
            </a:r>
            <a:endParaRPr lang="en-US" sz="2000" i="0" dirty="0">
              <a:solidFill>
                <a:srgbClr val="000000"/>
              </a:solidFill>
              <a:latin typeface="Times New Roman"/>
              <a:cs typeface="Times New Roman"/>
            </a:endParaRPr>
          </a:p>
        </p:txBody>
      </p:sp>
    </p:spTree>
    <p:extLst>
      <p:ext uri="{BB962C8B-B14F-4D97-AF65-F5344CB8AC3E}">
        <p14:creationId xmlns:p14="http://schemas.microsoft.com/office/powerpoint/2010/main" val="2270766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2727AD1366E48A3C341A92A39677A" ma:contentTypeVersion="3" ma:contentTypeDescription="Create a new document." ma:contentTypeScope="" ma:versionID="aa4f8122a2d469bd63a3ddaea1e9f398">
  <xsd:schema xmlns:xsd="http://www.w3.org/2001/XMLSchema" xmlns:xs="http://www.w3.org/2001/XMLSchema" xmlns:p="http://schemas.microsoft.com/office/2006/metadata/properties" xmlns:ns2="0caf38a1-3a1c-4f86-b30f-ec0eec563c4d" targetNamespace="http://schemas.microsoft.com/office/2006/metadata/properties" ma:root="true" ma:fieldsID="7a4888f717ccd471d270bfd4b045b54d" ns2:_="">
    <xsd:import namespace="0caf38a1-3a1c-4f86-b30f-ec0eec563c4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f38a1-3a1c-4f86-b30f-ec0eec563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AE6C2A-FE33-484B-BBD0-D616CE81648A}">
  <ds:schemaRefs>
    <ds:schemaRef ds:uri="http://schemas.microsoft.com/sharepoint/v3/contenttype/forms"/>
  </ds:schemaRefs>
</ds:datastoreItem>
</file>

<file path=customXml/itemProps2.xml><?xml version="1.0" encoding="utf-8"?>
<ds:datastoreItem xmlns:ds="http://schemas.openxmlformats.org/officeDocument/2006/customXml" ds:itemID="{6ACFF94F-4C1E-44E3-89FB-965E390B2E91}">
  <ds:schemaRefs>
    <ds:schemaRef ds:uri="0caf38a1-3a1c-4f86-b30f-ec0eec563c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550D16-4EFE-4723-B520-302E5E643AB5}">
  <ds:schemaRefs>
    <ds:schemaRef ds:uri="0caf38a1-3a1c-4f86-b30f-ec0eec563c4d"/>
    <ds:schemaRef ds:uri="http://purl.org/dc/elements/1.1/"/>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17</TotalTime>
  <Words>3574</Words>
  <Application>Microsoft Office PowerPoint</Application>
  <PresentationFormat>Widescreen</PresentationFormat>
  <Paragraphs>440</Paragraphs>
  <Slides>33</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Aptos Display</vt:lpstr>
      <vt:lpstr>Arial</vt:lpstr>
      <vt:lpstr>Calibri</vt:lpstr>
      <vt:lpstr>Segoe UI</vt:lpstr>
      <vt:lpstr>Tahoma</vt:lpstr>
      <vt:lpstr>Times New Roman</vt:lpstr>
      <vt:lpstr>Wingdings</vt:lpstr>
      <vt:lpstr>Office Theme</vt:lpstr>
      <vt:lpstr>PowerPoint Presentation</vt:lpstr>
      <vt:lpstr>Enabling Objectives</vt:lpstr>
      <vt:lpstr>References</vt:lpstr>
      <vt:lpstr>Enlisted Advancement Computing Eligibility Requirements Terms</vt:lpstr>
      <vt:lpstr>Enlisted Advancement Advancement Eligibility </vt:lpstr>
      <vt:lpstr>PowerPoint Presentation</vt:lpstr>
      <vt:lpstr>Enlisted Advancement Time Requirements</vt:lpstr>
      <vt:lpstr>Enlisted Advancement Billet Based Advancement (BBA)</vt:lpstr>
      <vt:lpstr>Enlisted Advancement Final Multiple Score (FMS)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Review</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ENLISTED ADVANCEMENT</dc:title>
  <dc:creator>BUPERS</dc:creator>
  <cp:lastModifiedBy>Williams, Shanita A (Nita) SCPO USN CHNAVPERS MIL TN (USA)</cp:lastModifiedBy>
  <cp:revision>341</cp:revision>
  <dcterms:created xsi:type="dcterms:W3CDTF">2025-06-01T00:52:09Z</dcterms:created>
  <dcterms:modified xsi:type="dcterms:W3CDTF">2025-12-08T16:40:56Z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0x010100E7B2727AD1366E48A3C341A92A39677A</vt:lpwstr>
  </property>
</Properties>
</file>